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2.jpg" ContentType="image/png"/>
  <Override PartName="/ppt/media/image23.jpg" ContentType="image/png"/>
  <Override PartName="/ppt/media/image25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1" r:id="rId1"/>
  </p:sldMasterIdLst>
  <p:sldIdLst>
    <p:sldId id="256" r:id="rId2"/>
    <p:sldId id="257" r:id="rId3"/>
    <p:sldId id="371" r:id="rId4"/>
    <p:sldId id="374" r:id="rId5"/>
    <p:sldId id="391" r:id="rId6"/>
    <p:sldId id="392" r:id="rId7"/>
    <p:sldId id="393" r:id="rId8"/>
    <p:sldId id="395" r:id="rId9"/>
    <p:sldId id="394" r:id="rId10"/>
    <p:sldId id="399" r:id="rId11"/>
    <p:sldId id="396" r:id="rId12"/>
    <p:sldId id="397" r:id="rId13"/>
    <p:sldId id="398" r:id="rId14"/>
    <p:sldId id="261" r:id="rId15"/>
    <p:sldId id="354" r:id="rId16"/>
    <p:sldId id="355" r:id="rId17"/>
    <p:sldId id="360" r:id="rId18"/>
    <p:sldId id="375" r:id="rId19"/>
    <p:sldId id="262" r:id="rId20"/>
    <p:sldId id="376" r:id="rId21"/>
    <p:sldId id="264" r:id="rId22"/>
    <p:sldId id="378" r:id="rId23"/>
    <p:sldId id="379" r:id="rId24"/>
    <p:sldId id="276" r:id="rId25"/>
    <p:sldId id="380" r:id="rId26"/>
    <p:sldId id="364" r:id="rId27"/>
    <p:sldId id="365" r:id="rId28"/>
    <p:sldId id="366" r:id="rId29"/>
    <p:sldId id="386" r:id="rId30"/>
    <p:sldId id="277" r:id="rId31"/>
    <p:sldId id="400" r:id="rId32"/>
    <p:sldId id="381" r:id="rId33"/>
    <p:sldId id="279" r:id="rId34"/>
    <p:sldId id="389" r:id="rId35"/>
    <p:sldId id="390" r:id="rId36"/>
    <p:sldId id="382" r:id="rId37"/>
    <p:sldId id="280" r:id="rId38"/>
    <p:sldId id="282" r:id="rId39"/>
    <p:sldId id="383" r:id="rId40"/>
    <p:sldId id="284" r:id="rId41"/>
    <p:sldId id="340" r:id="rId42"/>
    <p:sldId id="370" r:id="rId43"/>
    <p:sldId id="387" r:id="rId44"/>
    <p:sldId id="384" r:id="rId45"/>
    <p:sldId id="286" r:id="rId46"/>
    <p:sldId id="341" r:id="rId47"/>
    <p:sldId id="385" r:id="rId48"/>
    <p:sldId id="288" r:id="rId49"/>
    <p:sldId id="337" r:id="rId5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A2B4BEEB-A7C9-4052-BF2E-E534E8E503B7}">
          <p14:sldIdLst>
            <p14:sldId id="256"/>
            <p14:sldId id="257"/>
            <p14:sldId id="371"/>
            <p14:sldId id="374"/>
            <p14:sldId id="391"/>
            <p14:sldId id="392"/>
            <p14:sldId id="393"/>
            <p14:sldId id="395"/>
            <p14:sldId id="394"/>
            <p14:sldId id="399"/>
            <p14:sldId id="396"/>
            <p14:sldId id="397"/>
            <p14:sldId id="398"/>
            <p14:sldId id="261"/>
            <p14:sldId id="354"/>
            <p14:sldId id="355"/>
            <p14:sldId id="360"/>
            <p14:sldId id="375"/>
            <p14:sldId id="262"/>
            <p14:sldId id="376"/>
            <p14:sldId id="264"/>
            <p14:sldId id="378"/>
            <p14:sldId id="379"/>
            <p14:sldId id="276"/>
            <p14:sldId id="380"/>
            <p14:sldId id="364"/>
            <p14:sldId id="365"/>
            <p14:sldId id="366"/>
            <p14:sldId id="386"/>
            <p14:sldId id="277"/>
            <p14:sldId id="400"/>
            <p14:sldId id="381"/>
            <p14:sldId id="279"/>
            <p14:sldId id="389"/>
            <p14:sldId id="390"/>
            <p14:sldId id="382"/>
            <p14:sldId id="280"/>
            <p14:sldId id="282"/>
            <p14:sldId id="383"/>
            <p14:sldId id="284"/>
            <p14:sldId id="340"/>
            <p14:sldId id="370"/>
            <p14:sldId id="387"/>
            <p14:sldId id="384"/>
            <p14:sldId id="286"/>
            <p14:sldId id="341"/>
            <p14:sldId id="385"/>
            <p14:sldId id="288"/>
            <p14:sldId id="33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 autoAdjust="0"/>
  </p:normalViewPr>
  <p:slideViewPr>
    <p:cSldViewPr snapToObjects="1">
      <p:cViewPr varScale="1">
        <p:scale>
          <a:sx n="119" d="100"/>
          <a:sy n="119" d="100"/>
        </p:scale>
        <p:origin x="270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2A0E-A319-4D03-9950-22FE28531052}" type="datetimeFigureOut">
              <a:rPr lang="th-TH" smtClean="0"/>
              <a:t>23/06/68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91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2A0E-A319-4D03-9950-22FE28531052}" type="datetimeFigureOut">
              <a:rPr lang="th-TH" smtClean="0"/>
              <a:t>23/06/68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164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2A0E-A319-4D03-9950-22FE28531052}" type="datetimeFigureOut">
              <a:rPr lang="th-TH" smtClean="0"/>
              <a:t>23/06/68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310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2A0E-A319-4D03-9950-22FE28531052}" type="datetimeFigureOut">
              <a:rPr lang="th-TH" smtClean="0"/>
              <a:t>23/06/68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874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2A0E-A319-4D03-9950-22FE28531052}" type="datetimeFigureOut">
              <a:rPr lang="th-TH" smtClean="0"/>
              <a:t>23/06/68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648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2A0E-A319-4D03-9950-22FE28531052}" type="datetimeFigureOut">
              <a:rPr lang="th-TH" smtClean="0"/>
              <a:t>23/06/68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41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2A0E-A319-4D03-9950-22FE28531052}" type="datetimeFigureOut">
              <a:rPr lang="th-TH" smtClean="0"/>
              <a:t>23/06/68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0891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2A0E-A319-4D03-9950-22FE28531052}" type="datetimeFigureOut">
              <a:rPr lang="th-TH" smtClean="0"/>
              <a:t>23/06/68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50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03722A0E-A319-4D03-9950-22FE28531052}" type="datetimeFigureOut">
              <a:rPr lang="th-TH" smtClean="0"/>
              <a:t>23/06/68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837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2A0E-A319-4D03-9950-22FE28531052}" type="datetimeFigureOut">
              <a:rPr lang="th-TH" smtClean="0"/>
              <a:t>23/06/68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25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22A0E-A319-4D03-9950-22FE28531052}" type="datetimeFigureOut">
              <a:rPr lang="th-TH" smtClean="0"/>
              <a:t>23/06/68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908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722A0E-A319-4D03-9950-22FE28531052}" type="datetimeFigureOut">
              <a:rPr lang="th-TH" smtClean="0"/>
              <a:t>23/06/68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5D4936B-A56D-4C22-8676-279AA7BB9E96}" type="slidenum">
              <a:rPr lang="th-TH" smtClean="0"/>
              <a:t>‹#›</a:t>
            </a:fld>
            <a:endParaRPr lang="th-TH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5456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g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pg"/><Relationship Id="rId4" Type="http://schemas.openxmlformats.org/officeDocument/2006/relationships/image" Target="../media/image73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jpg"/><Relationship Id="rId5" Type="http://schemas.openxmlformats.org/officeDocument/2006/relationships/image" Target="../media/image85.jpg"/><Relationship Id="rId4" Type="http://schemas.openxmlformats.org/officeDocument/2006/relationships/image" Target="../media/image84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jpg"/><Relationship Id="rId5" Type="http://schemas.openxmlformats.org/officeDocument/2006/relationships/image" Target="../media/image90.jpeg"/><Relationship Id="rId4" Type="http://schemas.openxmlformats.org/officeDocument/2006/relationships/image" Target="../media/image89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jpg"/><Relationship Id="rId5" Type="http://schemas.openxmlformats.org/officeDocument/2006/relationships/image" Target="../media/image95.png"/><Relationship Id="rId4" Type="http://schemas.openxmlformats.org/officeDocument/2006/relationships/image" Target="../media/image94.jp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0.jpg"/><Relationship Id="rId4" Type="http://schemas.openxmlformats.org/officeDocument/2006/relationships/image" Target="../media/image99.jpg"/></Relationships>
</file>

<file path=ppt/slides/_rels/slide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5225E5D6-A417-47E2-A01E-D95A86AC86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88465" y="416665"/>
            <a:ext cx="5415069" cy="5415069"/>
          </a:xfrm>
          <a:prstGeom prst="rect">
            <a:avLst/>
          </a:prstGeom>
          <a:noFill/>
        </p:spPr>
      </p:pic>
      <p:pic>
        <p:nvPicPr>
          <p:cNvPr id="3" name="ทะเลใจ  คาราบาว  เปียโนเพราะๆ  เปียโนบรรเลง  Piano Cover by ธวัชชัย บุญช่วย">
            <a:hlinkClick r:id="" action="ppaction://media"/>
            <a:extLst>
              <a:ext uri="{FF2B5EF4-FFF2-40B4-BE49-F238E27FC236}">
                <a16:creationId xmlns:a16="http://schemas.microsoft.com/office/drawing/2014/main" id="{9C1134E0-13A6-A284-9FF8-B6911C247C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76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31B9E650-F325-49AA-A3CC-A4DD84932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748" y="1393389"/>
            <a:ext cx="4536504" cy="40712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026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3BBC7667-C352-4842-9AFD-E5C16AD00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1C69834E-5EEE-4D61-833E-04928896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8E5D9BA-46E7-4BFA-9C74-75495BF6F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B033D76-5800-44B6-AFE9-EE2106935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22D6F85-FFBA-4F81-AEE5-AAA17CB7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2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3B31514-E6DF-4357-9EEA-EFB79830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ln>
            <a:solidFill>
              <a:srgbClr val="949494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580FA37-BF80-44A7-BDC9-A802CC3B68A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34796" y="1030259"/>
            <a:ext cx="10122408" cy="4059936"/>
          </a:xfr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0" rtlCol="0" anchor="ctr">
            <a:normAutofit/>
          </a:bodyPr>
          <a:lstStyle/>
          <a:p>
            <a:pPr algn="ctr"/>
            <a:r>
              <a:rPr lang="en-US" sz="56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องค์ความรู้</a:t>
            </a:r>
            <a:br>
              <a:rPr lang="en-US" sz="56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</a:br>
            <a:r>
              <a:rPr lang="en-US" sz="56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ในการขับเคลื่อนองค์กรคุณธรรม</a:t>
            </a:r>
            <a:br>
              <a:rPr lang="en-US" sz="56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</a:br>
            <a:r>
              <a:rPr lang="en-US" sz="56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ประจำปีงบประมาณ</a:t>
            </a:r>
            <a:r>
              <a:rPr lang="en-US" sz="56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พ.ศ.2568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4C401D57-600A-4C91-AC9A-14CA1ED6F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12BDC66-00FA-4A3F-9BC7-BE05FF770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5897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5360" y="404664"/>
            <a:ext cx="11582400" cy="1296144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anose="020B0500040200020003" pitchFamily="34" charset="-34"/>
              </a:rPr>
              <a:t>ผลการดำเนินกิจกรรมตามคุณธรรมเป้าหมายกอง</a:t>
            </a:r>
            <a:r>
              <a:rPr lang="th-TH" b="1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anose="020B0500040200020003" pitchFamily="34" charset="-34"/>
              </a:rPr>
              <a:t>ทั</a:t>
            </a:r>
            <a:r>
              <a:rPr lang="th-TH" b="1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anose="020B0500040200020003" pitchFamily="34" charset="-34"/>
              </a:rPr>
              <a:t>ณ</a:t>
            </a:r>
            <a:r>
              <a:rPr lang="th-TH" b="1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b="1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anose="020B0500040200020003" pitchFamily="34" charset="-34"/>
              </a:rPr>
              <a:t>ติ กรมราชทัณฑ์</a:t>
            </a:r>
            <a:br>
              <a:rPr lang="th-TH" b="1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anose="020B0500040200020003" pitchFamily="34" charset="-34"/>
              </a:rPr>
            </a:br>
            <a:r>
              <a:rPr lang="th-TH" b="1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anose="020B0500040200020003" pitchFamily="34" charset="-34"/>
              </a:rPr>
              <a:t>ประจำปีงบประมาณ พ.ศ.2568</a:t>
            </a:r>
            <a:endParaRPr lang="th-TH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35360" y="2204864"/>
            <a:ext cx="11582400" cy="2594917"/>
          </a:xfrm>
        </p:spPr>
        <p:txBody>
          <a:bodyPr/>
          <a:lstStyle/>
          <a:p>
            <a:pPr marL="0" indent="0">
              <a:buNone/>
            </a:pPr>
            <a:r>
              <a:rPr lang="th-TH" dirty="0">
                <a:solidFill>
                  <a:schemeClr val="accent3">
                    <a:lumMod val="5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</a:t>
            </a:r>
            <a:r>
              <a:rPr lang="th-TH" sz="32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ตามที่กอง</a:t>
            </a:r>
            <a:r>
              <a:rPr lang="th-TH" sz="32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32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32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32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 กรมราชทัณฑ์ ได้มีการระดมความเห็นร่วมกัน เพื่อกำหนด “ปัญหาที่อยากแก้” </a:t>
            </a:r>
            <a:br>
              <a:rPr lang="th-TH" sz="32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 “ความดีที่อยากทำ” ภายใต้คุณธรรมเป้าหมาย 5 ประการ พอเพียง วินัย สุจริต จิตอาสา </a:t>
            </a:r>
            <a:br>
              <a:rPr lang="th-TH" sz="32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2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และกตัญญู  พร้อมทั้งมีการประกาศเจตนารมณ์ร่วมกัน เพื่อพัฒนาให้เป็นองค์กรคุณธรรม จึงได้กำหนดกิจกรรมเป้าหมายของกอง</a:t>
            </a:r>
            <a:r>
              <a:rPr lang="th-TH" sz="32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32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32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32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 ประกอบด้วยกิจกรรม ดังนี้</a:t>
            </a:r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46435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0" rtlCol="0" anchor="b">
            <a:normAutofit/>
          </a:bodyPr>
          <a:lstStyle/>
          <a:p>
            <a:pPr algn="ctr"/>
            <a:br>
              <a:rPr lang="en-US" sz="4800" dirty="0"/>
            </a:br>
            <a:r>
              <a:rPr lang="en-US" sz="4100" b="1" dirty="0" err="1">
                <a:solidFill>
                  <a:schemeClr val="accent6">
                    <a:lumMod val="75000"/>
                  </a:schemeClr>
                </a:solidFill>
              </a:rPr>
              <a:t>ประกาศเจตนารมณ์กองทัณฑปฏิบัติ</a:t>
            </a:r>
            <a:endParaRPr lang="en-US" sz="41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ตัวแทนรูปภาพ 5" descr="รูปภาพประกอบด้วย ข้อความ, จดหมาย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A06D2228-9653-E6B8-B572-EFC220A62D1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b="964"/>
          <a:stretch>
            <a:fillRect/>
          </a:stretch>
        </p:blipFill>
        <p:spPr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2210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idx="4294967295"/>
          </p:nvPr>
        </p:nvSpPr>
        <p:spPr>
          <a:xfrm>
            <a:off x="0" y="188913"/>
            <a:ext cx="12192000" cy="922337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br>
              <a:rPr lang="en-US" sz="4800" dirty="0"/>
            </a:br>
            <a:r>
              <a:rPr lang="th-TH" sz="4800" b="1" dirty="0">
                <a:solidFill>
                  <a:schemeClr val="accent6">
                    <a:lumMod val="75000"/>
                  </a:schemeClr>
                </a:solidFill>
              </a:rPr>
              <a:t>รายชื่อบุคลากรที่ลงนามและรับทราบ</a:t>
            </a:r>
            <a:r>
              <a:rPr lang="en-US" sz="4800" b="1" dirty="0" err="1">
                <a:solidFill>
                  <a:schemeClr val="accent6">
                    <a:lumMod val="75000"/>
                  </a:schemeClr>
                </a:solidFill>
              </a:rPr>
              <a:t>ประกาศเจตนารมณ์กองทัณฑปฏิบัติ</a:t>
            </a:r>
            <a:endParaRPr lang="en-US" sz="4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รูปภาพ 3" descr="รูปภาพประกอบด้วย ข้อความ, ลายมือ, ตัวอักษร, ใบเสร็จรับเงิน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6FA2847B-58D4-149A-645E-BAEDD6E44C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89" y="1556792"/>
            <a:ext cx="2761531" cy="39017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รูปภาพ 5" descr="รูปภาพประกอบด้วย ข้อความ, ตัวอักษร, จำนวน, เอกสาร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A04B0C75-E2E2-6764-5A43-3951E2B197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471" y="1571561"/>
            <a:ext cx="2761531" cy="39017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รูปภาพ 8" descr="รูปภาพประกอบด้วย ข้อความ, ตัวอักษร, ลายมือ, จำนวน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05111653-9579-9DB8-9E9D-033BBD7920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126" y="1571561"/>
            <a:ext cx="2761530" cy="39017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รูปภาพ 10" descr="รูปภาพประกอบด้วย ข้อความ, ลายมือ, ตัวอักษร, ขนาน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7B679765-B907-B805-1441-E4D1742B2D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007" y="1560422"/>
            <a:ext cx="2761529" cy="39017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0704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D0712110-0BC1-4B31-B3BB-63B44222E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66B5F3-C053-4580-B04A-1EF949888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 idx="4294967295"/>
          </p:nvPr>
        </p:nvSpPr>
        <p:spPr>
          <a:xfrm>
            <a:off x="335360" y="1700812"/>
            <a:ext cx="6408712" cy="1642918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br>
              <a:rPr lang="en-US" sz="4100" dirty="0"/>
            </a:br>
            <a:r>
              <a:rPr lang="en-US" sz="41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จัดทำ</a:t>
            </a:r>
            <a:r>
              <a:rPr lang="th-TH" sz="41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แบบสำรวจ</a:t>
            </a:r>
            <a:br>
              <a:rPr lang="en-US" sz="41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41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Google Form </a:t>
            </a:r>
            <a:br>
              <a:rPr lang="th-TH" sz="41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41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เพื่อระดมความคิดเห็น</a:t>
            </a:r>
            <a:endParaRPr lang="en-US" sz="41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A6123F2-4B61-414F-A7E5-5B7828EAC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417147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6FA2847B-58D4-149A-645E-BAEDD6E44C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992037" y="805583"/>
            <a:ext cx="1165190" cy="46607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5CED634-E2D0-4AB7-96DD-816C9B52C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CDDCDFB-696D-4FDF-9B58-24F71B7C3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1583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38">
            <a:extLst>
              <a:ext uri="{FF2B5EF4-FFF2-40B4-BE49-F238E27FC236}">
                <a16:creationId xmlns:a16="http://schemas.microsoft.com/office/drawing/2014/main" id="{B94CE516-C725-4D29-AA32-F729A7A863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C31D6CD-3D20-4ADC-8A45-9ED56381F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0992"/>
            <a:ext cx="5130800" cy="5570753"/>
          </a:xfrm>
          <a:prstGeom prst="rect">
            <a:avLst/>
          </a:prstGeom>
          <a:solidFill>
            <a:srgbClr val="FFFFFF"/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99C2904A-BBF9-5D9C-7109-82D51E090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91563" y="801859"/>
            <a:ext cx="3226733" cy="52439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3" name="Rectangle 42">
            <a:extLst>
              <a:ext uri="{FF2B5EF4-FFF2-40B4-BE49-F238E27FC236}">
                <a16:creationId xmlns:a16="http://schemas.microsoft.com/office/drawing/2014/main" id="{C7153DDC-19A1-4FDA-979B-54CB234A9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20527" y="640992"/>
            <a:ext cx="5139475" cy="5567965"/>
          </a:xfrm>
          <a:prstGeom prst="rect">
            <a:avLst/>
          </a:prstGeom>
          <a:solidFill>
            <a:srgbClr val="FFFFFF"/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E8BC5BF5-65A5-E83D-50CC-6C22450B6D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44746" y="801859"/>
            <a:ext cx="3296770" cy="52439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C8BBB9C1-7993-CA40-6629-4998740B02CF}"/>
              </a:ext>
            </a:extLst>
          </p:cNvPr>
          <p:cNvSpPr txBox="1"/>
          <p:nvPr/>
        </p:nvSpPr>
        <p:spPr>
          <a:xfrm>
            <a:off x="0" y="28109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ผลการระดมความคิดเห็น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1018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idx="4294967295"/>
          </p:nvPr>
        </p:nvSpPr>
        <p:spPr>
          <a:xfrm>
            <a:off x="0" y="95250"/>
            <a:ext cx="12192000" cy="635000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br>
              <a:rPr lang="en-US" sz="4100" dirty="0"/>
            </a:br>
            <a:r>
              <a:rPr lang="th-TH" sz="41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จำนวนโครงการ/กิจกรรมเป้าหมายที่กำหนด</a:t>
            </a:r>
            <a:endParaRPr lang="en-US" sz="41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5" name="รูปภาพ 4" descr="รูปภาพประกอบด้วย ข้อความ, จดหมาย, ตัวอักษร, กระดาษ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8C17F37C-CBF0-96C5-61D4-D04C386A73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314" y="796688"/>
            <a:ext cx="3801810" cy="49199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" name="รูปภาพ 8" descr="รูปภาพประกอบด้วย ข้อความ, จดหมาย, ตัวอักษร, เอกสาร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407E6615-B7F2-7248-451F-5CE4132F0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397" y="796687"/>
            <a:ext cx="3801810" cy="49199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9564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451206" y="1196752"/>
            <a:ext cx="5532328" cy="2051377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br>
              <a:rPr lang="en-US" sz="4100" dirty="0"/>
            </a:br>
            <a:r>
              <a:rPr lang="th-TH" sz="41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คำสั่งคณะทำงานขับเคลื่อนการประเมินองค์กรคุณธรรม กอง</a:t>
            </a:r>
            <a:r>
              <a:rPr lang="th-TH" sz="41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41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41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41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</a:t>
            </a:r>
            <a:br>
              <a:rPr lang="en-US" sz="41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1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ประจำปีงบประมาณ พ.ศ.2568</a:t>
            </a:r>
            <a:br>
              <a:rPr lang="en-US" dirty="0"/>
            </a:br>
            <a:endParaRPr lang="en-US" sz="41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7" name="ตัวแทนรูปภาพ 6" descr="รูปภาพประกอบด้วย ข้อความ, จดหมาย, หมึก, ตัวอักษร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0E7D4122-2023-7F55-CA6C-4CC458A0B1B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b="964"/>
          <a:stretch>
            <a:fillRect/>
          </a:stretch>
        </p:blipFill>
        <p:spPr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2270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idx="4294967295"/>
          </p:nvPr>
        </p:nvSpPr>
        <p:spPr>
          <a:xfrm>
            <a:off x="0" y="95250"/>
            <a:ext cx="12192000" cy="635000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br>
              <a:rPr lang="en-US" sz="4100" dirty="0"/>
            </a:br>
            <a:r>
              <a:rPr lang="th-TH" sz="41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แผนส่งเสริมคุณธรรม กอง</a:t>
            </a:r>
            <a:r>
              <a:rPr lang="th-TH" sz="41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41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41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41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 ประจำปี พ.ศ.2568</a:t>
            </a:r>
            <a:endParaRPr lang="en-US" sz="41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 descr="รูปภาพประกอบด้วย ข้อความ, ตัวอักษร, ภาพหน้าจอ, จำนวน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99FAAAA5-DC9B-CF2E-735E-ED3A7BF55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1528294"/>
            <a:ext cx="4840874" cy="34230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รูปภาพ 6" descr="รูปภาพประกอบด้วย ข้อความ, ภาพหน้าจอ, ตัวอักษร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8C7DAD26-53FE-CDFC-404D-56597FB130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908" y="1532668"/>
            <a:ext cx="4840874" cy="34230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2434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idx="4294967295"/>
          </p:nvPr>
        </p:nvSpPr>
        <p:spPr>
          <a:xfrm>
            <a:off x="0" y="95250"/>
            <a:ext cx="12192000" cy="635000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br>
              <a:rPr lang="en-US" sz="4100" dirty="0"/>
            </a:br>
            <a:r>
              <a:rPr lang="th-TH" sz="41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แผนส่งเสริมคุณธรรม กอง</a:t>
            </a:r>
            <a:r>
              <a:rPr lang="th-TH" sz="41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41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41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41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 ประจำปี พ.ศ.2568</a:t>
            </a:r>
            <a:endParaRPr lang="en-US" sz="41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99FAAAA5-DC9B-CF2E-735E-ED3A7BF55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7409" y="1340768"/>
            <a:ext cx="4752528" cy="33606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รูปภาพ 4" descr="รูปภาพประกอบด้วย ข้อความ, ภาพหน้าจอ, ตัวอักษร, จดหมาย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69652A06-BE76-192B-B641-8749F6CCE3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064" y="1340768"/>
            <a:ext cx="4752528" cy="33606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0486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 idx="4294967295"/>
          </p:nvPr>
        </p:nvSpPr>
        <p:spPr>
          <a:xfrm>
            <a:off x="0" y="95250"/>
            <a:ext cx="12192000" cy="635000"/>
          </a:xfrm>
        </p:spPr>
        <p:txBody>
          <a:bodyPr vert="horz" lIns="91440" tIns="45720" rIns="91440" bIns="0" rtlCol="0" anchor="b">
            <a:normAutofit fontScale="90000"/>
          </a:bodyPr>
          <a:lstStyle/>
          <a:p>
            <a:pPr algn="ctr"/>
            <a:br>
              <a:rPr lang="en-US" sz="4100" dirty="0"/>
            </a:br>
            <a:r>
              <a:rPr lang="th-TH" sz="41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แผนส่งเสริมคุณธรรม กอง</a:t>
            </a:r>
            <a:r>
              <a:rPr lang="th-TH" sz="41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41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41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41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 ประจำปี พ.ศ.2568</a:t>
            </a:r>
            <a:endParaRPr lang="en-US" sz="41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99FAAAA5-DC9B-CF2E-735E-ED3A7BF55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416" y="1340768"/>
            <a:ext cx="4752528" cy="33606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69652A06-BE76-192B-B641-8749F6CCE3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00058" y="1340768"/>
            <a:ext cx="4748230" cy="33606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4218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BBC7667-C352-4842-9AFD-E5C16AD00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C69834E-5EEE-4D61-833E-04928896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E5D9BA-46E7-4BFA-9C74-75495BF6F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B033D76-5800-44B6-AFE9-EE2106935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2D6F85-FFBA-4F81-AEE5-AAA17CB7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2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B31514-E6DF-4357-9EEA-EFB79830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ln>
            <a:solidFill>
              <a:srgbClr val="949494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580FA37-BF80-44A7-BDC9-A802CC3B68A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34493" y="1030260"/>
            <a:ext cx="10122711" cy="4059936"/>
          </a:xfrm>
        </p:spPr>
        <p:txBody>
          <a:bodyPr vert="horz" lIns="91440" tIns="45720" rIns="91440" bIns="0" rtlCol="0" anchor="ctr">
            <a:normAutofit/>
          </a:bodyPr>
          <a:lstStyle/>
          <a:p>
            <a:pPr algn="ctr"/>
            <a:r>
              <a:rPr lang="en-US" sz="72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ปัญหาที่อยากแก้</a:t>
            </a:r>
            <a:endParaRPr lang="en-US" sz="72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C401D57-600A-4C91-AC9A-14CA1ED6F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12BDC66-00FA-4A3F-9BC7-BE05FF770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75873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06400" y="332656"/>
            <a:ext cx="11582400" cy="838200"/>
          </a:xfrm>
        </p:spPr>
        <p:txBody>
          <a:bodyPr/>
          <a:lstStyle/>
          <a:p>
            <a:pPr algn="ctr"/>
            <a:r>
              <a:rPr lang="th-TH" b="1" dirty="0">
                <a:solidFill>
                  <a:schemeClr val="accent6">
                    <a:lumMod val="75000"/>
                  </a:schemeClr>
                </a:solidFill>
                <a:effectLst/>
                <a:latin typeface="TH SarabunPSK" pitchFamily="34" charset="-34"/>
                <a:cs typeface="TH SarabunPSK" pitchFamily="34" charset="-34"/>
              </a:rPr>
              <a:t>เสียสละประโยชน์ส่วนตัวเพื่อประโยชน์ส่วนรวม</a:t>
            </a:r>
            <a:endParaRPr lang="th-TH" b="1" dirty="0">
              <a:solidFill>
                <a:schemeClr val="accent6">
                  <a:lumMod val="7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ชื่อเรื่อง 1">
            <a:extLst>
              <a:ext uri="{FF2B5EF4-FFF2-40B4-BE49-F238E27FC236}">
                <a16:creationId xmlns:a16="http://schemas.microsoft.com/office/drawing/2014/main" id="{02E7D478-C721-4BBE-AE14-50177E9F4E13}"/>
              </a:ext>
            </a:extLst>
          </p:cNvPr>
          <p:cNvSpPr txBox="1">
            <a:spLocks/>
          </p:cNvSpPr>
          <p:nvPr/>
        </p:nvSpPr>
        <p:spPr>
          <a:xfrm>
            <a:off x="406401" y="1628800"/>
            <a:ext cx="11379200" cy="4632308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342900" rtl="0" eaLnBrk="1" latinLnBrk="0" hangingPunct="1">
              <a:spcBef>
                <a:spcPct val="0"/>
              </a:spcBef>
              <a:buNone/>
              <a:defRPr sz="30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วัตถุประสงค์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ส่งเสริมการปลูกฝังปรัชญาการเป็นข้าราชการที่ดีและส่งเสริมการทำงานเป็นทีมและสร้างสายสัมพันธ์ที่ดีในการทำงาน</a:t>
            </a:r>
          </a:p>
          <a:p>
            <a:pPr algn="l"/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 มีความตระหนักและมีจิตสำนึกในการปฏิบัติหน้าที่และสนับสนุนภารกิจ</a:t>
            </a:r>
          </a:p>
          <a:p>
            <a:pPr algn="l"/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ของกรมราชทัณฑ์ตามบทบาทหน้าที่อย่างต่อเนื่อง มีความรับผิดชอบและทุ่มเทเวลาให้แก่ราชการ พร้อมทั้งปฏิบัติหน้าที่</a:t>
            </a:r>
          </a:p>
          <a:p>
            <a:pPr algn="l"/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ได้อย่างสำเร็จลุล่วง</a:t>
            </a:r>
          </a:p>
          <a:p>
            <a:pPr algn="l"/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ผลสำเร็จของการดำเนินงาน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ติประพฤติปฏิบัติเป็นข้าราชการที่ดี</a:t>
            </a:r>
          </a:p>
          <a:p>
            <a:pPr algn="l"/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ปัจจัยที่ทำให้บรรลุเป้าหมาย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anose="020B0500040200020003" pitchFamily="34" charset="-34"/>
              </a:rPr>
              <a:t>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anose="020B0500040200020003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anose="020B0500040200020003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ติทุกคนตระหนักและมีจิตสำนึกถึงการเป็นข้าราชการ</a:t>
            </a:r>
            <a:b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ที่ดีรู้จักการให้และเสียสละ ทำตนให้เป็นประโยชน์ต่อผู้อื่น</a:t>
            </a:r>
            <a:endParaRPr lang="th-TH" sz="28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สี่เหลี่ยมผืนผ้า 12">
            <a:extLst>
              <a:ext uri="{FF2B5EF4-FFF2-40B4-BE49-F238E27FC236}">
                <a16:creationId xmlns:a16="http://schemas.microsoft.com/office/drawing/2014/main" id="{920C9571-504E-D658-4551-7A9372DC1F8F}"/>
              </a:ext>
            </a:extLst>
          </p:cNvPr>
          <p:cNvSpPr/>
          <p:nvPr/>
        </p:nvSpPr>
        <p:spPr>
          <a:xfrm>
            <a:off x="406401" y="1052736"/>
            <a:ext cx="11379200" cy="4579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4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ปลูกจิตสำนึกการเป็นข้าราชการที่ดี</a:t>
            </a:r>
          </a:p>
        </p:txBody>
      </p:sp>
    </p:spTree>
    <p:extLst>
      <p:ext uri="{BB962C8B-B14F-4D97-AF65-F5344CB8AC3E}">
        <p14:creationId xmlns:p14="http://schemas.microsoft.com/office/powerpoint/2010/main" val="314185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05CFAD9-EABE-4F83-B098-604752164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99610E4-6194-4817-B152-498995E771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885E9F4-7DB6-4B77-B1FF-80BFCE812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B639A2B-C30C-4F6F-B847-6960F3CF8A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9926FA0-8ED1-4F3A-B23B-FD94D82C7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A102CD9-C25A-4A86-B9D3-D7280D9142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7CC681A0-B757-E78C-07FE-41B68581CCC9}"/>
              </a:ext>
            </a:extLst>
          </p:cNvPr>
          <p:cNvSpPr txBox="1"/>
          <p:nvPr/>
        </p:nvSpPr>
        <p:spPr>
          <a:xfrm>
            <a:off x="263352" y="1441257"/>
            <a:ext cx="3562401" cy="1902471"/>
          </a:xfrm>
          <a:prstGeom prst="rect">
            <a:avLst/>
          </a:prstGeom>
        </p:spPr>
        <p:txBody>
          <a:bodyPr vert="horz" lIns="91440" tIns="45720" rIns="91440" bIns="0" rtlCol="0" anchor="b">
            <a:no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cap="all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บุคลากรกองทัณฑปฏิบัติ</a:t>
            </a:r>
            <a:r>
              <a:rPr lang="en-US" sz="3000" b="1" cap="all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</a:t>
            </a:r>
            <a:endParaRPr lang="th-TH" sz="3000" b="1" cap="all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cap="all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เข้ารับการฝึกอบรมหลักสูตร</a:t>
            </a:r>
            <a:endParaRPr lang="th-TH" sz="3000" b="1" cap="all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cap="all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เจ้าพนักงานเรือนจำ</a:t>
            </a:r>
            <a:r>
              <a:rPr lang="en-US" sz="3000" b="1" cap="all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</a:t>
            </a:r>
            <a:r>
              <a:rPr lang="en-US" sz="3000" b="1" cap="all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รุ่นที่</a:t>
            </a:r>
            <a:r>
              <a:rPr lang="en-US" sz="3000" b="1" cap="all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157 </a:t>
            </a:r>
            <a:endParaRPr lang="th-TH" sz="3000" b="1" cap="all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cap="all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เพื่อปลูกฝังการประพฤติตน</a:t>
            </a:r>
            <a:endParaRPr lang="th-TH" sz="3000" b="1" cap="all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000" b="1" cap="all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ให้เป็นข้าราชการที่ดี</a:t>
            </a:r>
            <a:r>
              <a:rPr lang="en-US" sz="3000" b="1" cap="all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 </a:t>
            </a:r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BBDE44FF-34DA-89A6-5555-09012E7AD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479" y="494473"/>
            <a:ext cx="3693150" cy="2465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9A0661F5-B407-948B-5D9A-1F8408CE14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846354" y="496469"/>
            <a:ext cx="3687168" cy="2461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0676B93-40FB-4FA7-8E89-C24B7B1F8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9301" y="3528543"/>
            <a:ext cx="28239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C1FC50F9-F08D-FF4C-81DF-362864F0EA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479" y="3150650"/>
            <a:ext cx="3693150" cy="24651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2F9BC369-97CB-6B63-AFE3-90B4FEAE73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7846051" y="3153847"/>
            <a:ext cx="3687168" cy="2461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509D85C-1896-4695-A144-B562AFC58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D9F55CD-CB1D-4CB9-98D3-2BC602BC4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443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99322" y="369985"/>
            <a:ext cx="11582400" cy="838200"/>
          </a:xfrm>
        </p:spPr>
        <p:txBody>
          <a:bodyPr>
            <a:normAutofit/>
          </a:bodyPr>
          <a:lstStyle/>
          <a:p>
            <a:pPr algn="ctr"/>
            <a:r>
              <a:rPr lang="th-TH" sz="4000" b="1" dirty="0">
                <a:solidFill>
                  <a:schemeClr val="accent6">
                    <a:lumMod val="75000"/>
                  </a:schemeClr>
                </a:solidFill>
                <a:effectLst/>
                <a:latin typeface="TH SarabunPSK" pitchFamily="34" charset="-34"/>
                <a:cs typeface="TH SarabunPSK" pitchFamily="34" charset="-34"/>
              </a:rPr>
              <a:t>สร้างภาพลักษณ์ที่ดีต่อหน่วยงาน</a:t>
            </a:r>
            <a:endParaRPr lang="th-TH" sz="4000" b="1" dirty="0">
              <a:solidFill>
                <a:schemeClr val="accent6">
                  <a:lumMod val="7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ตัวแทนเนื้อหา 2">
            <a:extLst>
              <a:ext uri="{FF2B5EF4-FFF2-40B4-BE49-F238E27FC236}">
                <a16:creationId xmlns:a16="http://schemas.microsoft.com/office/drawing/2014/main" id="{06FB0AAA-A09D-4508-A75A-E2E589B03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203" y="1988840"/>
            <a:ext cx="11385812" cy="396044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วัตถุประสงค์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เพื่อให้บุคลากรกอง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ติแต่งกายถูกต้องตามระเบียบของกรมราชทัณฑ์ และสร้างวัฒนธรรมองค์กรที่ดี และเป็นที่เชื่อถือต่อประชาชน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ติแต่งกายตามแนวทางที่กรมราชทัณฑ์กำหนด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ผลสำเร็จของการดำเนินงาน 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 มีวินัยการแต่งกายตามระเบียบของกรมราชทัณฑ์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ปัจจัยที่ทำให้บรรลุเป้าหมาย 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ติทุกคนให้ความร่วมมือเป็นอย่างดี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th-TH" sz="2800" dirty="0">
              <a:solidFill>
                <a:schemeClr val="accent2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th-TH" sz="2800" b="1" dirty="0">
              <a:solidFill>
                <a:schemeClr val="accent2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th-TH" sz="2900" dirty="0">
              <a:solidFill>
                <a:schemeClr val="accent2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th-TH" sz="29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th-TH" sz="2900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th-TH" sz="2900" dirty="0">
              <a:solidFill>
                <a:schemeClr val="accent2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EE664053-CFE7-2C0C-15FB-18F237BC1512}"/>
              </a:ext>
            </a:extLst>
          </p:cNvPr>
          <p:cNvSpPr txBox="1"/>
          <p:nvPr/>
        </p:nvSpPr>
        <p:spPr>
          <a:xfrm>
            <a:off x="263352" y="1096575"/>
            <a:ext cx="11718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วินัยการแต่งกายข้าราชการ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2364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เสื้อผ้า, คน, รองเท้า, ยิ้ม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A3234FE9-43E0-61F5-4BFA-7AE2B6B34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0" r="17829" b="-2"/>
          <a:stretch>
            <a:fillRect/>
          </a:stretch>
        </p:blipFill>
        <p:spPr>
          <a:xfrm>
            <a:off x="196731" y="170552"/>
            <a:ext cx="3794884" cy="65157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รูปภาพ 2" descr="รูปภาพประกอบด้วย คน, เสื้อผ้า, เค้กวันเกิด, ใบหน้าของมนุษย์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E34A381B-C6C2-D612-AE79-47FACAE67A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142"/>
          <a:stretch>
            <a:fillRect/>
          </a:stretch>
        </p:blipFill>
        <p:spPr>
          <a:xfrm>
            <a:off x="4184141" y="170552"/>
            <a:ext cx="3826711" cy="65157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รูปภาพ 5" descr="รูปภาพประกอบด้วย เสื้อผ้า, คน, ยิ้ม, รองเท้า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031868E0-CB00-BB48-1DF3-135CADCEBA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0" r="-2" b="-2"/>
          <a:stretch>
            <a:fillRect/>
          </a:stretch>
        </p:blipFill>
        <p:spPr>
          <a:xfrm>
            <a:off x="8179442" y="170552"/>
            <a:ext cx="3826711" cy="20661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รูปภาพ 1" descr="รูปภาพประกอบด้วย อาคาร, เสื้อผ้า, คน, กลุ่ม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68934D06-B585-102B-B4B0-D00FD60170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" r="2" b="19509"/>
          <a:stretch>
            <a:fillRect/>
          </a:stretch>
        </p:blipFill>
        <p:spPr>
          <a:xfrm>
            <a:off x="8179442" y="2397981"/>
            <a:ext cx="3826711" cy="20516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รูปภาพ 4" descr="รูปภาพประกอบด้วย เสื้อผ้า, คน, ในร่ม, ยิ้ม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5525786E-51B4-06C0-47B0-14B852E79F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" r="2" b="27847"/>
          <a:stretch>
            <a:fillRect/>
          </a:stretch>
        </p:blipFill>
        <p:spPr>
          <a:xfrm>
            <a:off x="8179442" y="4631735"/>
            <a:ext cx="3826711" cy="20558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22127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5F67C13-A5C3-40A5-81DB-04473C56D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1" y="604803"/>
            <a:ext cx="11521280" cy="688310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chemeClr val="accent6">
                    <a:lumMod val="75000"/>
                  </a:schemeClr>
                </a:solidFill>
                <a:effectLst/>
                <a:latin typeface="TH SarabunPSK" pitchFamily="34" charset="-34"/>
                <a:cs typeface="TH SarabunPSK" pitchFamily="34" charset="-34"/>
              </a:rPr>
              <a:t>ส่งเสริมความพอเพียงและใช้ทรัพยากรอย่างคุ้มค่า</a:t>
            </a:r>
            <a:endParaRPr lang="th-TH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ตัวแทนเนื้อหา 2">
            <a:extLst>
              <a:ext uri="{FF2B5EF4-FFF2-40B4-BE49-F238E27FC236}">
                <a16:creationId xmlns:a16="http://schemas.microsoft.com/office/drawing/2014/main" id="{64C905BA-E810-4E04-86BE-F9F5A3C1D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1" y="1900916"/>
            <a:ext cx="11521279" cy="3927763"/>
          </a:xfrm>
        </p:spPr>
        <p:txBody>
          <a:bodyPr>
            <a:normAutofit fontScale="85000" lnSpcReduction="10000"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000" b="1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วัตถุประสงค์</a:t>
            </a:r>
            <a:r>
              <a:rPr lang="th-TH" sz="3000" dirty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th-TH" sz="30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เพื่อให้บุคลากรกอง</a:t>
            </a:r>
            <a:r>
              <a:rPr lang="th-TH" sz="30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30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30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30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 ตระหนักถึงความสำคัญในการใช้ทรัพยากรอย่างคุ้มค่า และเกิดประโยชน์สูงสุด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0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 </a:t>
            </a:r>
            <a:r>
              <a:rPr lang="th-TH" sz="3000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กองทัณฑ</a:t>
            </a:r>
            <a:r>
              <a:rPr lang="th-TH" sz="30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ปฏิบัติได้ใช้ </a:t>
            </a:r>
            <a:r>
              <a:rPr lang="en-US" sz="30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 QR – Code </a:t>
            </a:r>
            <a:r>
              <a:rPr lang="th-TH" sz="30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แทนการส่งรายงานเป็นเอกสาร โดยสามารถลดปริมาณการใช้กระดาษ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0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ในหน่วยงาน และเรือนจำ/ทัณฑสถาน รวมทั้งบุคลากรกอง</a:t>
            </a:r>
            <a:r>
              <a:rPr lang="th-TH" sz="3000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ทั</a:t>
            </a:r>
            <a:r>
              <a:rPr lang="th-TH" sz="30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ณ</a:t>
            </a:r>
            <a:r>
              <a:rPr lang="th-TH" sz="3000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ฑปฏิบั</a:t>
            </a:r>
            <a:r>
              <a:rPr lang="th-TH" sz="30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ติ ร่วมมือกันปิดอุปกรณ์ไฟฟ้าทุกชนิดหลังจากการใช้งาน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0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เพื่อช่วยลดการใช้พลังงานไฟฟ้าได้เป็นอย่างดี สามารถใช้ทรัพยากรที่มีอย่างจำกัดได้อย่างคุ้มค่า และเปลี่ยนแปลงพฤติกรรมการใช้ทรัพยากรไปในทางที่ดีขึ้น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0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ผลสำเร็จของการดำเนินงาน </a:t>
            </a:r>
            <a:r>
              <a:rPr lang="th-TH" sz="30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บุคลากรกอง</a:t>
            </a:r>
            <a:r>
              <a:rPr lang="th-TH" sz="30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30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30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30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 ตระหนักถึงการใช้ทรัพยากรอย่างคุ้มค่า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30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ปัจจัยที่ทำให้บรรลุเป้าหมาย </a:t>
            </a:r>
            <a:r>
              <a:rPr lang="th-TH" sz="30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บุคลากรกอง</a:t>
            </a:r>
            <a:r>
              <a:rPr lang="th-TH" sz="30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30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30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30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ติทุกคนให้ความร่วมมือเป็นอย่างดี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th-TH" sz="2500" dirty="0">
              <a:solidFill>
                <a:schemeClr val="accent2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endParaRPr lang="th-TH" sz="2500" dirty="0">
              <a:solidFill>
                <a:schemeClr val="accent2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buNone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9815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2A7A094-78B2-B524-5CB1-EBE152D21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206" y="1844824"/>
            <a:ext cx="5532328" cy="1830584"/>
          </a:xfrm>
        </p:spPr>
        <p:txBody>
          <a:bodyPr vert="horz" lIns="91440" tIns="45720" rIns="91440" bIns="0" rtlCol="0" anchor="b">
            <a:normAutofit/>
          </a:bodyPr>
          <a:lstStyle/>
          <a:p>
            <a:pPr algn="ctr"/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ใช้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QR – CODE </a:t>
            </a:r>
            <a:br>
              <a:rPr lang="th-TH" sz="36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แทนการส่งเอกสาร</a:t>
            </a:r>
            <a:br>
              <a:rPr lang="en-US" sz="4800" dirty="0"/>
            </a:br>
            <a:endParaRPr lang="en-US" sz="48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b="964"/>
          <a:stretch/>
        </p:blipFill>
        <p:spPr bwMode="auto"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5089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9B2EB12-332C-4DCC-9746-30DD4690F9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7211FB-84C1-4B06-AF95-F83D0394D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4777" y="623550"/>
            <a:ext cx="3553130" cy="5126898"/>
          </a:xfrm>
          <a:prstGeom prst="rect">
            <a:avLst/>
          </a:prstGeom>
          <a:solidFill>
            <a:srgbClr val="FFFFFF"/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ตัวแทนเนื้อหา 6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6" r="11066"/>
          <a:stretch/>
        </p:blipFill>
        <p:spPr>
          <a:xfrm>
            <a:off x="906876" y="777177"/>
            <a:ext cx="2808927" cy="4809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6DCE991-64CA-45AD-A782-C257D142DD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19436" y="623550"/>
            <a:ext cx="3553130" cy="5126898"/>
          </a:xfrm>
          <a:prstGeom prst="rect">
            <a:avLst/>
          </a:prstGeom>
          <a:solidFill>
            <a:srgbClr val="FFFFFF"/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D:\กลุ่มงานจริยธรรมกรมราชทัณฑ์\การขับเคลื่อนองค์กรคุณธรรม\รูป\305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1228" y="1042353"/>
            <a:ext cx="3209544" cy="4279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E7BA4CA-4D21-4652-A4C9-ED97B6523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4094" y="623550"/>
            <a:ext cx="3553130" cy="5126898"/>
          </a:xfrm>
          <a:prstGeom prst="rect">
            <a:avLst/>
          </a:prstGeom>
          <a:solidFill>
            <a:srgbClr val="FFFFFF"/>
          </a:solidFill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ตัวแทนเนื้อหา 4">
            <a:extLst>
              <a:ext uri="{FF2B5EF4-FFF2-40B4-BE49-F238E27FC236}">
                <a16:creationId xmlns:a16="http://schemas.microsoft.com/office/drawing/2014/main" id="{7419298C-091D-4BE1-BF90-157CF51D5FC3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5887" y="1042353"/>
            <a:ext cx="3209544" cy="4279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9542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354825" y="692696"/>
            <a:ext cx="11582400" cy="841248"/>
          </a:xfrm>
        </p:spPr>
        <p:txBody>
          <a:bodyPr>
            <a:normAutofit/>
          </a:bodyPr>
          <a:lstStyle/>
          <a:p>
            <a:pPr algn="ctr"/>
            <a:r>
              <a:rPr lang="th-TH" sz="4000" b="1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เจ้าหน้าที่ราชทัณฑ์รู้ออม</a:t>
            </a:r>
          </a:p>
        </p:txBody>
      </p:sp>
      <p:sp>
        <p:nvSpPr>
          <p:cNvPr id="6" name="ตัวแทนเนื้อหา 2">
            <a:extLst>
              <a:ext uri="{FF2B5EF4-FFF2-40B4-BE49-F238E27FC236}">
                <a16:creationId xmlns:a16="http://schemas.microsoft.com/office/drawing/2014/main" id="{1392B76D-8E0F-4402-ABDC-96B4BB5C80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5117" y="1916832"/>
            <a:ext cx="11501815" cy="504056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วัตถุประสงค์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ส่งเสริมให้บุคลากรกอง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ติมีวินัยทางการเงิน โดยการออมเงินอย่างต่อเนื่อง และช่วยลดความเครียดและความวิตกกังวลในเรื่องต่างๆ ที่เกี่ยวกับการเงิน หรือเรื่องที่สามารถใช้เงินในการแก้ไขปัญหาได้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ประชาสัมพันธ์ให้กับเจ้าหน้าที่ที่สนใจในการดำเนินชีวิตตามหลักเศรษฐกิจพอเพียงด้วยการออมเงิน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ผลสำเร็จของการดำเนินงาน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ติ สามารถบริหารจัดการเงินออมของตนเองได้ดีขึ้น </a:t>
            </a:r>
            <a:b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มีการเก็บออมเงินมากขึ้น</a:t>
            </a:r>
            <a:endParaRPr lang="th-TH" sz="28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ปัจจัยที่ทำให้บรรลุเป้าหมาย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ติทุกคนให้ความร่วมมือเป็นอย่างดี</a:t>
            </a:r>
          </a:p>
          <a:p>
            <a:pPr marL="0" indent="0">
              <a:buNone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8061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รูปภาพ 4" descr="รูปภาพประกอบด้วย คน, เสื้อผ้า, ใบหน้าของมนุษย์, ในร่ม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AD17AF77-BDC4-6EA6-26CE-E4783C851B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65" r="28164" b="-1"/>
          <a:stretch/>
        </p:blipFill>
        <p:spPr>
          <a:xfrm>
            <a:off x="192528" y="171716"/>
            <a:ext cx="3793268" cy="6514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รูปภาพ 2" descr="รูปภาพประกอบด้วย คน, เสื้อผ้า, ใบหน้าของมนุษย์, ในร่ม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762830EB-6797-0A13-E105-B4FF13AA31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8" r="7876" b="-3"/>
          <a:stretch/>
        </p:blipFill>
        <p:spPr>
          <a:xfrm>
            <a:off x="4184538" y="171716"/>
            <a:ext cx="3822924" cy="6514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รูปภาพ 3" descr="รูปภาพประกอบด้วย เสื้อผ้า, คน, ใบหน้าของมนุษย์, ในร่ม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CE924E49-B6AF-A174-57C8-01CECAB4BA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0" r="7954" b="-3"/>
          <a:stretch/>
        </p:blipFill>
        <p:spPr>
          <a:xfrm>
            <a:off x="8188032" y="171716"/>
            <a:ext cx="3799007" cy="6514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9509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BBC7667-C352-4842-9AFD-E5C16AD00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1C69834E-5EEE-4D61-833E-0492889645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E5D9BA-46E7-4BFA-9C74-75495BF6F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B033D76-5800-44B6-AFE9-EE21069351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31" y="638508"/>
            <a:ext cx="10905339" cy="4843439"/>
          </a:xfrm>
          <a:prstGeom prst="rect">
            <a:avLst/>
          </a:prstGeom>
          <a:gradFill>
            <a:gsLst>
              <a:gs pos="0">
                <a:srgbClr val="000001"/>
              </a:gs>
              <a:gs pos="100000">
                <a:srgbClr val="191919"/>
              </a:gs>
            </a:gsLst>
          </a:gradFill>
          <a:ln w="76200" cmpd="sng">
            <a:noFill/>
            <a:miter lim="800000"/>
          </a:ln>
          <a:effectLst>
            <a:outerShdw blurRad="127000" dist="228600" dir="4740000" sx="98000" sy="98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2D6F85-FFBA-4F81-AEE5-AAA17CB7A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0204" y="865667"/>
            <a:ext cx="10451592" cy="4389120"/>
          </a:xfrm>
          <a:prstGeom prst="rect">
            <a:avLst/>
          </a:prstGeom>
          <a:ln w="50800" cmpd="sng">
            <a:solidFill>
              <a:srgbClr val="191919"/>
            </a:solidFill>
            <a:miter lim="800000"/>
          </a:ln>
          <a:effectLst>
            <a:innerShdw blurRad="63500" dist="88900" dir="14100000">
              <a:srgbClr val="000000">
                <a:alpha val="30000"/>
              </a:srgb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1003">
            <a:schemeClr val="lt2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3B31514-E6DF-4357-9EEA-EFB79830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4796" y="1030259"/>
            <a:ext cx="10122408" cy="4059936"/>
          </a:xfrm>
          <a:prstGeom prst="rect">
            <a:avLst/>
          </a:prstGeom>
          <a:ln>
            <a:solidFill>
              <a:srgbClr val="949494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7E76453-C264-4EC4-8FA2-7334714A167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46221" y="1791601"/>
            <a:ext cx="9099255" cy="2537251"/>
          </a:xfrm>
        </p:spPr>
        <p:txBody>
          <a:bodyPr vert="horz" lIns="91440" tIns="45720" rIns="91440" bIns="0" rtlCol="0" anchor="ctr">
            <a:normAutofit/>
          </a:bodyPr>
          <a:lstStyle/>
          <a:p>
            <a:pPr algn="ctr"/>
            <a:r>
              <a:rPr lang="en-US" sz="72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ความดีที่อยากทำ</a:t>
            </a:r>
            <a:endParaRPr lang="en-US" sz="72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4C401D57-600A-4C91-AC9A-14CA1ED6F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12BDC66-00FA-4A3F-9BC7-BE05FF770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26320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>
            <a:extLst>
              <a:ext uri="{FF2B5EF4-FFF2-40B4-BE49-F238E27FC236}">
                <a16:creationId xmlns:a16="http://schemas.microsoft.com/office/drawing/2014/main" id="{2438B7BC-A838-43BB-9069-3D12EA007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16632"/>
            <a:ext cx="115824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th-TH" b="1" dirty="0">
                <a:solidFill>
                  <a:schemeClr val="accent6">
                    <a:lumMod val="75000"/>
                  </a:schemeClr>
                </a:solidFill>
                <a:effectLst/>
                <a:latin typeface="TH SarabunPSK" pitchFamily="34" charset="-34"/>
                <a:cs typeface="TH SarabunPSK" pitchFamily="34" charset="-34"/>
              </a:rPr>
              <a:t>แสดงความกตัญญู และสำนึกในพระมหากรุณาธิคุณต่อสถาบันชาติ ศาสนา พระมหากษัตริย์ </a:t>
            </a:r>
            <a:br>
              <a:rPr lang="th-TH" b="1" dirty="0">
                <a:solidFill>
                  <a:schemeClr val="accent6">
                    <a:lumMod val="75000"/>
                  </a:schemeClr>
                </a:solidFill>
                <a:effectLst/>
                <a:latin typeface="TH SarabunPSK" pitchFamily="34" charset="-34"/>
                <a:cs typeface="TH SarabunPSK" pitchFamily="34" charset="-34"/>
              </a:rPr>
            </a:br>
            <a:r>
              <a:rPr lang="th-TH" b="1" dirty="0">
                <a:solidFill>
                  <a:schemeClr val="accent6">
                    <a:lumMod val="75000"/>
                  </a:schemeClr>
                </a:solidFill>
                <a:effectLst/>
                <a:latin typeface="TH SarabunPSK" pitchFamily="34" charset="-34"/>
                <a:cs typeface="TH SarabunPSK" pitchFamily="34" charset="-34"/>
              </a:rPr>
              <a:t>และดำเนินชีวิตตามแนวทางเศรษฐกิจพอเพียง</a:t>
            </a:r>
            <a:endParaRPr lang="th-TH" b="1" dirty="0">
              <a:solidFill>
                <a:schemeClr val="accent6">
                  <a:lumMod val="7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ตัวแทนเนื้อหา 2">
            <a:extLst>
              <a:ext uri="{FF2B5EF4-FFF2-40B4-BE49-F238E27FC236}">
                <a16:creationId xmlns:a16="http://schemas.microsoft.com/office/drawing/2014/main" id="{1392B76D-8E0F-4402-ABDC-96B4BB5C8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244" y="1817440"/>
            <a:ext cx="11378232" cy="427585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วัตถุประสงค์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เพื่อพัฒนาเสริมสร้างศีลธรรม คุณธรรม จริยธรรม ตามหลักพระพุทธศาสนาให้กับบุคลากรกอง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เสริมสร้างทำนุบำรุงศาสนาแสดงตนเป็นพุทธศาสนิกชน และร่วมกัน ช่วยสืบสานวัฒนธรรม และขนบธรรมเนียม</a:t>
            </a:r>
            <a:b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ของความเป็นไทย และเสริมสร้างความเข้มแข็งในระบบบริหารจัดการงานด้านส่งเสริมคุณธรรมให้มีประสิทธิภาพ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จัดรายชื่อเจ้าหน้าที่เพื่อเข้าร่วมกิจกรรมทำบุญตักบาตรประจำเดือน รวมทั้งประชาสัมพันธ์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ให้กับเจ้าหน้าที่ที่สนใจในการร่วมกิจกรรมทำบุญตักบาตรประจำเดือน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ผลสำเร็จของการดำเนินงาน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ติร่วมกิจกรรมทำบุญตักบาตรประจำเดือน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ปัจจัยที่ทำให้บรรลุเป้าหมาย 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ติทุกคนให้ความร่วมมือเป็นอย่างดี</a:t>
            </a:r>
          </a:p>
          <a:p>
            <a:pPr marL="0" indent="0">
              <a:buNone/>
            </a:pPr>
            <a:endParaRPr lang="th-TH" dirty="0"/>
          </a:p>
        </p:txBody>
      </p:sp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4AAEE15A-1D70-4A9F-CECB-254A93D4EC02}"/>
              </a:ext>
            </a:extLst>
          </p:cNvPr>
          <p:cNvSpPr txBox="1">
            <a:spLocks/>
          </p:cNvSpPr>
          <p:nvPr/>
        </p:nvSpPr>
        <p:spPr>
          <a:xfrm>
            <a:off x="383244" y="954833"/>
            <a:ext cx="11378232" cy="601959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b="1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ร่วมทำบุญตักบาตรประจำเดือนและกิจกรรมวันสำคัญทางศาสนา</a:t>
            </a:r>
            <a:endParaRPr lang="en-US" sz="29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219258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01" name="Rectangle 20500">
            <a:extLst>
              <a:ext uri="{FF2B5EF4-FFF2-40B4-BE49-F238E27FC236}">
                <a16:creationId xmlns:a16="http://schemas.microsoft.com/office/drawing/2014/main" id="{4169DD87-3EBE-44CA-9654-8AE0466B2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482" name="Picture 2" descr="รูปภาพประกอบด้วย เสื้อผ้า, ใบหน้าของมนุษย์, คน, ในร่ม&#10;&#10;เนื้อหาที่สร้างโดย AI อาจไม่ถูกต้อ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13" r="2" b="29996"/>
          <a:stretch>
            <a:fillRect/>
          </a:stretch>
        </p:blipFill>
        <p:spPr bwMode="auto">
          <a:xfrm>
            <a:off x="192526" y="550518"/>
            <a:ext cx="5799477" cy="27834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484" name="Picture 4" descr="รูปภาพประกอบด้วย คน, เสื้อผ้า, ในร่ม, ดอกไม้&#10;&#10;เนื้อหาที่สร้างโดย AI อาจไม่ถูกต้อ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35978"/>
          <a:stretch>
            <a:fillRect/>
          </a:stretch>
        </p:blipFill>
        <p:spPr bwMode="auto">
          <a:xfrm>
            <a:off x="6191622" y="550517"/>
            <a:ext cx="5796945" cy="27834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รูปภาพ 4" descr="รูปภาพประกอบด้วย คน, เสื้อผ้า, ยิ้ม, ใบหน้าของมนุษย์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6B2BA098-8450-1A70-7AF6-BDB5EA40D4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4396"/>
          <a:stretch>
            <a:fillRect/>
          </a:stretch>
        </p:blipFill>
        <p:spPr>
          <a:xfrm>
            <a:off x="196714" y="3514856"/>
            <a:ext cx="5799477" cy="2792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รูปภาพ 9" descr="รูปภาพประกอบด้วย เสื้อผ้า, คน, ชาย, ในร่ม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92EE0AA4-65F2-0357-9FAD-C442A26BB5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5" r="-3" b="34421"/>
          <a:stretch>
            <a:fillRect/>
          </a:stretch>
        </p:blipFill>
        <p:spPr>
          <a:xfrm>
            <a:off x="6195810" y="3514855"/>
            <a:ext cx="5796945" cy="2792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2076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9" name="Rectangle 21516">
            <a:extLst>
              <a:ext uri="{FF2B5EF4-FFF2-40B4-BE49-F238E27FC236}">
                <a16:creationId xmlns:a16="http://schemas.microsoft.com/office/drawing/2014/main" id="{E8DC6FCD-811B-436E-9FEE-FC957486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รูปภาพ 4" descr="รูปภาพประกอบด้วย คน, เสื้อผ้า, ใบหน้าของมนุษย์, ยิ้ม">
            <a:extLst>
              <a:ext uri="{FF2B5EF4-FFF2-40B4-BE49-F238E27FC236}">
                <a16:creationId xmlns:a16="http://schemas.microsoft.com/office/drawing/2014/main" id="{FDFF206C-F0AD-770C-5FEE-792B3BAE3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" r="-2" b="25540"/>
          <a:stretch/>
        </p:blipFill>
        <p:spPr>
          <a:xfrm>
            <a:off x="198739" y="171717"/>
            <a:ext cx="5804105" cy="3167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7160"/>
          <a:stretch/>
        </p:blipFill>
        <p:spPr bwMode="auto">
          <a:xfrm>
            <a:off x="6195373" y="171717"/>
            <a:ext cx="5797883" cy="31674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507" name="Picture 3" descr="รูปภาพประกอบด้วย เสื้อผ้า, คน, ยิ้ม, กลุ่ม&#10;&#10;เนื้อหาที่สร้างโดย AI อาจไม่ถูกต้อง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4543"/>
          <a:stretch/>
        </p:blipFill>
        <p:spPr bwMode="auto">
          <a:xfrm>
            <a:off x="198739" y="3510858"/>
            <a:ext cx="5804105" cy="2789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05C4F204-5EF9-CFA2-5D77-682F8E35AD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5841"/>
          <a:stretch/>
        </p:blipFill>
        <p:spPr>
          <a:xfrm>
            <a:off x="6195372" y="3510858"/>
            <a:ext cx="5797883" cy="2789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3769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4" name="Rectangle 22540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43C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43" name="Rectangle 22542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FEDF14C3-19CC-836A-525D-D02EDFEAB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7" r="4807"/>
          <a:stretch/>
        </p:blipFill>
        <p:spPr>
          <a:xfrm>
            <a:off x="691868" y="643467"/>
            <a:ext cx="2983504" cy="24756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545" name="Rectangle 22544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998" y="487090"/>
            <a:ext cx="3588174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722" b="-4"/>
          <a:stretch/>
        </p:blipFill>
        <p:spPr bwMode="auto">
          <a:xfrm>
            <a:off x="8455564" y="650497"/>
            <a:ext cx="2968811" cy="24686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547" name="Rectangle 22546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5" r="4825"/>
          <a:stretch/>
        </p:blipFill>
        <p:spPr bwMode="auto">
          <a:xfrm>
            <a:off x="686275" y="3748194"/>
            <a:ext cx="2977491" cy="24716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549" name="Rectangle 22548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0C909739-4DC5-E94A-2405-EDFF4925AA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59" r="28159"/>
          <a:stretch/>
        </p:blipFill>
        <p:spPr>
          <a:xfrm>
            <a:off x="4385758" y="650497"/>
            <a:ext cx="3244738" cy="5571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551" name="Rectangle 22550">
            <a:extLst>
              <a:ext uri="{FF2B5EF4-FFF2-40B4-BE49-F238E27FC236}">
                <a16:creationId xmlns:a16="http://schemas.microsoft.com/office/drawing/2014/main" id="{F4FFA271-A10A-4AC3-8F06-E3313A197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502" y="3603670"/>
            <a:ext cx="3601167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รูปภาพ 2" descr="รูปภาพประกอบด้วย คน, เสื้อผ้า, ใบหน้าของมนุษย์, ในร่ม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917E79DF-7760-4E2C-B326-8610E57C06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2" r="15273"/>
          <a:stretch/>
        </p:blipFill>
        <p:spPr>
          <a:xfrm>
            <a:off x="8457794" y="3755224"/>
            <a:ext cx="2964351" cy="24646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4048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กล่องข้อความ 2">
            <a:extLst>
              <a:ext uri="{FF2B5EF4-FFF2-40B4-BE49-F238E27FC236}">
                <a16:creationId xmlns:a16="http://schemas.microsoft.com/office/drawing/2014/main" id="{77A8F9BE-3726-8131-1FCB-EE47D95815E3}"/>
              </a:ext>
            </a:extLst>
          </p:cNvPr>
          <p:cNvSpPr txBox="1"/>
          <p:nvPr/>
        </p:nvSpPr>
        <p:spPr>
          <a:xfrm>
            <a:off x="191344" y="620688"/>
            <a:ext cx="11797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ลงนามถวายพระพร เพื่อถวายเป็นพระพรชัยมงคลแด่พระบาทสมเด็จพระเจ้าอยู่หัว </a:t>
            </a:r>
          </a:p>
          <a:p>
            <a:pPr algn="ctr"/>
            <a:r>
              <a:rPr lang="th-TH" sz="36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และพระบรมวงศานุวงศ์</a:t>
            </a:r>
            <a:endParaRPr lang="en-US" sz="36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ตัวแทนเนื้อหา 2">
            <a:extLst>
              <a:ext uri="{FF2B5EF4-FFF2-40B4-BE49-F238E27FC236}">
                <a16:creationId xmlns:a16="http://schemas.microsoft.com/office/drawing/2014/main" id="{DF6F58DD-1C80-A6F8-BD93-AB94053C37A2}"/>
              </a:ext>
            </a:extLst>
          </p:cNvPr>
          <p:cNvSpPr txBox="1">
            <a:spLocks/>
          </p:cNvSpPr>
          <p:nvPr/>
        </p:nvSpPr>
        <p:spPr>
          <a:xfrm>
            <a:off x="383244" y="1817440"/>
            <a:ext cx="11378232" cy="427585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วัตถุประสงค์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เพื่อแสดงความเคารพต่อสถาบันพระมหากษัตริย์อันเป็นที่รักยิ่งของชาวไทย ประชาชนทุกหมู่เหล่า</a:t>
            </a:r>
            <a:b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ได้น้อมรำลึกพระมหากรุณาธิคุณพระบาทสมเด็จพระเจ้าอยู่หัวและพระบรมวงศานุวงศ์ และเสริมสร้างความรัก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ความสามัคคีแก่ปวงชนชาวไทย โดยมีสถาบันพระมหากษัตริย์เป็นศูนย์รวมใจ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ประชาสัมพันธ์เชิญชวนบุคลากรกอง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 ร่วมลงนามถวายพระพรเพื่อถวายเป็นพระพรชัยมงคลแด่พระบาทสมเด็จพระเจ้าอยู่หัวและพระบรมวงศานุวงศ์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ผลสำเร็จของการดำเนินงาน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ติร่วมลงนามถวายพระพร เพื่อถวายเป็นพระพรชัยมงคลแด่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พระบาทสมเด็จพระเจ้าอยู่หัวและพระบรมวงศานุวงศ์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ปัจจัยที่ทำให้บรรลุเป้าหมาย 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ติทุกคนให้ความร่วมมือเป็นอย่างดี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81914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EEA869E1-F851-4A52-92F5-77E592B76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B083AD55-8296-44BD-8E14-DD2DDBC351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2BF46B26-15FC-4C5A-94FA-AE9ED64B5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12F6065-5345-44BD-B66E-5487CCD7A9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60B71149-EF12-409B-9E8F-12D4AD678E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6C566F3-C07E-4D3A-BBEB-E92FCDC708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734225DE-50C2-CA1B-1E26-9E8D1FB67740}"/>
              </a:ext>
            </a:extLst>
          </p:cNvPr>
          <p:cNvSpPr txBox="1"/>
          <p:nvPr/>
        </p:nvSpPr>
        <p:spPr>
          <a:xfrm>
            <a:off x="1444467" y="802298"/>
            <a:ext cx="5541503" cy="2541431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cap="all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บุคลากรกองทัณฑปฏิบัติ</a:t>
            </a:r>
            <a:endParaRPr lang="en-US" sz="4000" b="1" cap="all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 cap="all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ร่วมลงนามถวายพระพร</a:t>
            </a:r>
            <a:endParaRPr lang="en-US" sz="4000" b="1" cap="all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ea typeface="+mj-ea"/>
              <a:cs typeface="TH SarabunPSK" panose="020B0500040200020003" pitchFamily="34" charset="-34"/>
            </a:endParaRPr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CE27A56B-6BA9-F813-B639-F120DA8B74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5" b="3605"/>
          <a:stretch/>
        </p:blipFill>
        <p:spPr>
          <a:xfrm>
            <a:off x="7473594" y="510958"/>
            <a:ext cx="4074836" cy="2432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4628083-088A-4340-9F78-79BB3B772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42924" y="3526496"/>
            <a:ext cx="5536119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B8995DA2-F92E-F394-F78B-FE47DB0ED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2" b="4612"/>
          <a:stretch/>
        </p:blipFill>
        <p:spPr>
          <a:xfrm>
            <a:off x="7473593" y="3151161"/>
            <a:ext cx="4074836" cy="24667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219E7FDC-6797-4817-820D-2594ED938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9DF5848-4888-4C68-B050-02B3D1032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722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รูปภาพประกอบด้วย ข้อความ, ภาพหน้าจอ, ตัวอักษร, เว็บไซต์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B47785EB-CF8E-D8A5-FD68-7F8466EFFC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9780" r="1"/>
          <a:stretch/>
        </p:blipFill>
        <p:spPr>
          <a:xfrm>
            <a:off x="1068315" y="1151981"/>
            <a:ext cx="1534403" cy="457634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0DA1EB8-87CF-4588-A1FD-4756F9A28F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210079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รูปภาพ 7" descr="รูปภาพประกอบด้วย ข้อความ, ภาพหน้าจอ, ตัวอักษร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DAA17196-68A9-8D47-55C0-16AA93DA91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439" y="1123527"/>
            <a:ext cx="1634704" cy="4604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70" name="Straight Connector 63">
            <a:extLst>
              <a:ext uri="{FF2B5EF4-FFF2-40B4-BE49-F238E27FC236}">
                <a16:creationId xmlns:a16="http://schemas.microsoft.com/office/drawing/2014/main" id="{D7A4E378-EA57-47B9-B1EB-58B998F6C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2595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รูปภาพ 11" descr="รูปภาพประกอบด้วย ข้อความ, ภาพหน้าจอ, ตัวอักษร, หน้าเว็บ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53E8BDDB-0D1D-0EDE-99FE-8D6469440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806" y="1123527"/>
            <a:ext cx="2072160" cy="4604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71" name="Straight Connector 65">
            <a:extLst>
              <a:ext uri="{FF2B5EF4-FFF2-40B4-BE49-F238E27FC236}">
                <a16:creationId xmlns:a16="http://schemas.microsoft.com/office/drawing/2014/main" id="{D2B31ED6-76F0-425A-9A41-C947AEF9C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5662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รูปภาพ 9" descr="รูปภาพประกอบด้วย ข้อความ, ภาพหน้าจอ, ใบหน้าของมนุษย์, เสื้อผ้า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7F98E0C3-7A80-37EB-79B4-F27D170DB0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306" y="1123527"/>
            <a:ext cx="2429032" cy="4604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7027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>
            <a:extLst>
              <a:ext uri="{FF2B5EF4-FFF2-40B4-BE49-F238E27FC236}">
                <a16:creationId xmlns:a16="http://schemas.microsoft.com/office/drawing/2014/main" id="{5DCB9B44-E363-489C-AB17-87CF9A656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084" y="620688"/>
            <a:ext cx="11582400" cy="838200"/>
          </a:xfrm>
        </p:spPr>
        <p:txBody>
          <a:bodyPr/>
          <a:lstStyle/>
          <a:p>
            <a:pPr algn="ctr"/>
            <a:r>
              <a:rPr lang="th-TH" b="1" dirty="0">
                <a:solidFill>
                  <a:schemeClr val="accent6">
                    <a:lumMod val="75000"/>
                  </a:schemeClr>
                </a:solidFill>
                <a:effectLst/>
                <a:latin typeface="TH SarabunPSK" pitchFamily="34" charset="-34"/>
                <a:cs typeface="TH SarabunPSK" pitchFamily="34" charset="-34"/>
              </a:rPr>
              <a:t>การทำความดีมีคุณธรรม จริยธรรม ซื่อสัตย์สุจริตต่อตนเองและผู้อื่น</a:t>
            </a:r>
            <a:endParaRPr lang="th-TH" b="1" dirty="0">
              <a:solidFill>
                <a:schemeClr val="accent6">
                  <a:lumMod val="7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6084" y="1988840"/>
            <a:ext cx="11479832" cy="5112568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วัตถุประสงค์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เพื่อส่งเสริมให้บุคลากรมีจิตสำนึก และมีค่านิยมในการปฏิบัติราชการขององค์กรอย่าง มีคุณภาพ มีคุณธรรม และความรับผิดชอบในการป้องกันการทุจริต ประพฤติมิชอบ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ประชาสัมพันธ์นโยบาย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No Gift Policy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ให้กับบุคลากรกอง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ติประพฤติปฏิบัติตามนโยบายอย่างเคร่งครัด และเป็นไปในแนวทางเดียวกัน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ผลสำเร็จของการดำเนินงาน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 ยึดถือและปฏิบัติอย่างเคร่งครัด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ปัจจัยที่ทำให้บรรลุเป้าหมาย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ติทุกคนให้ความร่วมมือเป็นอย่างดี</a:t>
            </a:r>
          </a:p>
          <a:p>
            <a:pPr marL="0" indent="0">
              <a:buNone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83200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37">
            <a:extLst>
              <a:ext uri="{FF2B5EF4-FFF2-40B4-BE49-F238E27FC236}">
                <a16:creationId xmlns:a16="http://schemas.microsoft.com/office/drawing/2014/main" id="{56827C3C-D52F-46CE-A441-3CD6A1A6A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37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52A8B51-0A89-497B-B882-6658E029A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รูปภาพ 4" descr="รูปภาพประกอบด้วย ข้อความ, จดหมาย, ภาพหน้าจอ, ใบหน้าของมนุษย์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1EAF15AB-68F7-AAEB-6C97-0032C385C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019" y="965199"/>
            <a:ext cx="1909445" cy="49276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EB1CEFBF-6F09-4052-862B-E219DA157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6882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รูปภาพ 2" descr="รูปภาพประกอบด้วย ข้อความ, ภาพหน้าจอ, เว็บไซต์, โบรชัวร์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CCE7DA27-8828-C809-5F3A-9A5E95F6D3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950" y="965199"/>
            <a:ext cx="2008411" cy="49286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BCB5D417-2A71-445D-B4C7-9E814D633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2847" y="643466"/>
            <a:ext cx="3522548" cy="5571067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รูปภาพ 5" descr="รูปภาพประกอบด้วย ข้อความ, ภาพหน้าจอ, ใบหน้าของมนุษย์, เว็บไซต์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45B5F712-A5DB-2D75-2F33-345FA5E2F6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3941" y="1409162"/>
            <a:ext cx="2880360" cy="4039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8586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992E1B-AAEE-4435-8F48-8C88BE551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C2D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BE7365AF-ECFA-C5AF-B7B5-CA1C6590A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9" b="4589"/>
          <a:stretch/>
        </p:blipFill>
        <p:spPr>
          <a:xfrm>
            <a:off x="643467" y="643467"/>
            <a:ext cx="10905066" cy="5571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76C2E52-E592-4F3F-BC13-5BD8518E2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004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รูปภาพ 1" descr="รูปภาพประกอบด้วย เสื้อผ้า, คน, ข้อความ, ชาย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68934D06-B585-102B-B4B0-D00FD60170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54" r="-2" b="14550"/>
          <a:stretch/>
        </p:blipFill>
        <p:spPr>
          <a:xfrm>
            <a:off x="321730" y="321732"/>
            <a:ext cx="5674897" cy="30174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รูปภาพ 4" descr="รูปภาพประกอบด้วย เสื้อผ้า, คน, ยิ้ม, รองเท้า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5525786E-51B4-06C0-47B0-14B852E79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5" r="1" b="1"/>
          <a:stretch/>
        </p:blipFill>
        <p:spPr>
          <a:xfrm>
            <a:off x="337360" y="3510853"/>
            <a:ext cx="5674897" cy="27899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รูปภาพ 2" descr="รูปภาพประกอบด้วย ข้อความ, การ์ตูน, ในร่ม, ผนัง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E34A381B-C6C2-D612-AE79-47FACAE67A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6" r="19858" b="-1"/>
          <a:stretch/>
        </p:blipFill>
        <p:spPr>
          <a:xfrm>
            <a:off x="6195373" y="321733"/>
            <a:ext cx="5674897" cy="59790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2192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>
            <a:extLst>
              <a:ext uri="{FF2B5EF4-FFF2-40B4-BE49-F238E27FC236}">
                <a16:creationId xmlns:a16="http://schemas.microsoft.com/office/drawing/2014/main" id="{7A4220E5-CE7C-41B9-B957-87B9DEBD7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615" y="620688"/>
            <a:ext cx="11510392" cy="838200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chemeClr val="accent6">
                    <a:lumMod val="75000"/>
                  </a:schemeClr>
                </a:solidFill>
                <a:effectLst/>
                <a:latin typeface="TH SarabunPSK" pitchFamily="34" charset="-34"/>
                <a:cs typeface="TH SarabunPSK" pitchFamily="34" charset="-34"/>
              </a:rPr>
              <a:t>มีจิตอาสา ช่วยเหลือเกื้อกูลกันใส่ใจรับผิดชอบต่อสังคมตามโอกาสต่าง ๆ</a:t>
            </a:r>
            <a:endParaRPr lang="th-TH" b="1" dirty="0">
              <a:solidFill>
                <a:schemeClr val="accent6">
                  <a:lumMod val="7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ตัวแทนเนื้อหา 2"/>
          <p:cNvSpPr>
            <a:spLocks noGrp="1"/>
          </p:cNvSpPr>
          <p:nvPr>
            <p:ph idx="1"/>
          </p:nvPr>
        </p:nvSpPr>
        <p:spPr>
          <a:xfrm>
            <a:off x="330391" y="1772816"/>
            <a:ext cx="11510392" cy="482453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itchFamily="34" charset="-34"/>
              </a:rPr>
              <a:t>วัตถุประสงค์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เพื่อบำเพ็ญสาธารณประโยชน์ ตามโอกาสต่างๆ เพื่อให้เกิดความตระหนัก สร้างจิตอาสา เพื่อบริการสังคม รู้จักการให้และเสียสละ ทำตนให้เป็นประโยชน์ต่อผู้อื่น ส่งเสริมให้บุคลากรกอง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ติช่วยเหลือซึ่งกันและกัน </a:t>
            </a:r>
            <a:b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ให้มีกิจกรรมที่หลากหลายในหน่วยงานและเกิดความรักความสามัคคีในองค์กร</a:t>
            </a:r>
          </a:p>
          <a:p>
            <a:pPr marL="0" indent="0">
              <a:spcBef>
                <a:spcPts val="0"/>
              </a:spcBef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จัดรายชื่อเจ้าหน้าที่เพื่อเข้าร่วมกิจกรรมจิตอาสา ประชาสัมพันธ์ให้กับเจ้าหน้าที่ที่สนใจ</a:t>
            </a:r>
            <a:b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ในการร่วมกิจกรรมจิตอาสา และกิจกรรมจิตอาสาบริจาคโลหิตตามโอกาสต่างๆ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ผลสำเร็จของการดำเนินงาน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 ร่วมกิจกรรมจิตอาสาด้วยความเต็มใจ และมีจิตสาธารณะเพื่อบริการสังคมรู้จักการให้และเสียสละประโยชน์ส่วนตัวเพื่อประโยชน์ส่วนรวม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ปัจจัยที่ทำให้บรรลุเป้าหมาย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ติทุกคนให้ความร่วมมือเป็นอย่างดี</a:t>
            </a:r>
          </a:p>
          <a:p>
            <a:pPr marL="0" indent="0">
              <a:buNone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95774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12E8CD4E-6381-4807-AA5B-CE0024A8B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D28445F8-F032-43C9-8D0F-A5155F5252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C5A43C85-06A1-45D0-F780-E44418EBC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88" r="24088"/>
          <a:stretch/>
        </p:blipFill>
        <p:spPr>
          <a:xfrm>
            <a:off x="643467" y="643467"/>
            <a:ext cx="5130799" cy="5571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13">
            <a:extLst>
              <a:ext uri="{FF2B5EF4-FFF2-40B4-BE49-F238E27FC236}">
                <a16:creationId xmlns:a16="http://schemas.microsoft.com/office/drawing/2014/main" id="{36A325B5-56A3-425A-B9A3-0CEB7CA1B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1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0CE66E2A-937F-22AF-71F2-01011F56D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6" r="15456"/>
          <a:stretch/>
        </p:blipFill>
        <p:spPr>
          <a:xfrm>
            <a:off x="6423321" y="643467"/>
            <a:ext cx="5130799" cy="5571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255016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26">
            <a:extLst>
              <a:ext uri="{FF2B5EF4-FFF2-40B4-BE49-F238E27FC236}">
                <a16:creationId xmlns:a16="http://schemas.microsoft.com/office/drawing/2014/main" id="{9A72E43A-2FC3-43A9-8E8E-0BF749E66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รูปภาพ 5" descr="รูปภาพประกอบด้วย กลางแจ้ง, เสื้อผ้า, รองเท้า, เครื่องมือ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B659FA40-FC47-7DE4-35A4-F8DC7C623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7" r="-3" b="28117"/>
          <a:stretch/>
        </p:blipFill>
        <p:spPr>
          <a:xfrm>
            <a:off x="20" y="10"/>
            <a:ext cx="4003019" cy="33888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74F76A0C-1B1E-1D0F-39C7-E6CFB48B22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46" b="18246"/>
          <a:stretch/>
        </p:blipFill>
        <p:spPr>
          <a:xfrm>
            <a:off x="20" y="3469102"/>
            <a:ext cx="4003019" cy="3388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691BEFA8-63A3-0F5B-4768-F956C5FC57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0" b="1930"/>
          <a:stretch/>
        </p:blipFill>
        <p:spPr>
          <a:xfrm>
            <a:off x="4094479" y="10"/>
            <a:ext cx="4014047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รูปภาพ 11" descr="รูปภาพประกอบด้วย กลางแจ้ง, เสื้อผ้า, ปลูก, รองเท้า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2E3A9B39-63FC-A89A-7C79-6180B9301C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2" r="-2" b="48256"/>
          <a:stretch/>
        </p:blipFill>
        <p:spPr>
          <a:xfrm>
            <a:off x="8188960" y="10"/>
            <a:ext cx="4003039" cy="33832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รูปภาพ 9" descr="รูปภาพประกอบด้วย กลางแจ้ง, เสื้อผ้า, รองเท้า, ท้องฟ้า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C24F47C4-6BD2-3A20-4036-9DB49166D5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48" r="-2" b="40300"/>
          <a:stretch/>
        </p:blipFill>
        <p:spPr>
          <a:xfrm>
            <a:off x="8199966" y="3469102"/>
            <a:ext cx="3992034" cy="3388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4923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>
            <a:extLst>
              <a:ext uri="{FF2B5EF4-FFF2-40B4-BE49-F238E27FC236}">
                <a16:creationId xmlns:a16="http://schemas.microsoft.com/office/drawing/2014/main" id="{15921504-DE98-4507-B01C-0153BCD4B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48" y="620688"/>
            <a:ext cx="11582400" cy="838200"/>
          </a:xfrm>
        </p:spPr>
        <p:txBody>
          <a:bodyPr/>
          <a:lstStyle/>
          <a:p>
            <a:pPr algn="ctr"/>
            <a:r>
              <a:rPr lang="th-TH" b="1" dirty="0">
                <a:solidFill>
                  <a:schemeClr val="accent6">
                    <a:lumMod val="75000"/>
                  </a:schemeClr>
                </a:solidFill>
                <a:effectLst/>
                <a:latin typeface="TH SarabunPSK" pitchFamily="34" charset="-34"/>
                <a:cs typeface="TH SarabunPSK" pitchFamily="34" charset="-34"/>
              </a:rPr>
              <a:t>ร่วมสืบสานวัฒนธรรมไทย วิถีวัฒนธรรมไทย</a:t>
            </a:r>
            <a:endParaRPr lang="th-TH" b="1" dirty="0">
              <a:solidFill>
                <a:schemeClr val="accent6">
                  <a:lumMod val="7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ตัวแทนเนื้อหา 2"/>
          <p:cNvSpPr>
            <a:spLocks noGrp="1"/>
          </p:cNvSpPr>
          <p:nvPr>
            <p:ph idx="1"/>
          </p:nvPr>
        </p:nvSpPr>
        <p:spPr>
          <a:xfrm>
            <a:off x="418256" y="1988840"/>
            <a:ext cx="11438384" cy="5040560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วัตถุประสงค์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เพื่อความเป็นสิริมงคลกับบุคลากร และแสดงออกถึงความเคารพต่อผู้ใหญ่หรือผู้บังคับบัญชา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 เข้าร่วมพิธีรดน้ำดำหัวผู้ใหญ่ เพื่อเป็นการแสดงความเคารพต่อผู้ใหญ่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พร้อมทั้งรับคำอวยพรเพื่อความเป็นสิริมงคลของชีวิต เนื่องในประเพณีสงกรานต์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ผลสำเร็จของการดำเนินงาน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 เข้าร่วมพิธีรดน้ำดำหัวผู้ใหญ่ และรับคำอวยพร </a:t>
            </a:r>
            <a:b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เพื่อความเป็นสิริมงคลของชีวิต และสามารถนำไปประพฤติปฏิบัติในชีวิตประจำวันได้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ปัจจัยที่ทำให้บรรลุเป้าหมาย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ติทุกคนให้ความร่วมมือเป็นอย่างดี</a:t>
            </a:r>
          </a:p>
          <a:p>
            <a:pPr marL="0" indent="0">
              <a:buNone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58384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169DD87-3EBE-44CA-9654-8AE0466B2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E46C75CA-973C-9154-0117-715B3D465F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11" b="18011"/>
          <a:stretch/>
        </p:blipFill>
        <p:spPr>
          <a:xfrm>
            <a:off x="192526" y="550518"/>
            <a:ext cx="5799477" cy="27834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รูปภาพ 4" descr="รูปภาพประกอบด้วย ฉาก, คน, เสื้อผ้า, การจัดดอกไม้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8FBE09A6-7D55-8F09-CDD8-508F34C7A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35978"/>
          <a:stretch/>
        </p:blipFill>
        <p:spPr>
          <a:xfrm>
            <a:off x="6191622" y="559716"/>
            <a:ext cx="5796945" cy="27834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8859C7A0-CAC7-316A-4767-1A404EA108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05" b="17905"/>
          <a:stretch/>
        </p:blipFill>
        <p:spPr>
          <a:xfrm>
            <a:off x="196714" y="3514856"/>
            <a:ext cx="5799477" cy="2792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รูปภาพ 8" descr="รูปภาพประกอบด้วย คน, ฉาก, การปลูกดอกไม้, การจัดดอกไม้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4DC9FCD1-3042-1BD1-8199-3673902BFE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63" r="-1" b="49306"/>
          <a:stretch/>
        </p:blipFill>
        <p:spPr>
          <a:xfrm>
            <a:off x="6195810" y="3514855"/>
            <a:ext cx="5796945" cy="27926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0119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742736B-1326-450B-9240-348937388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รูปภาพ 2" descr="รูปภาพประกอบด้วย ฉาก, คน, ร้านขายของ, ดอกไม้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585E131D-B3A7-77FF-9F06-9C5D27450A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26" b="2"/>
          <a:stretch/>
        </p:blipFill>
        <p:spPr>
          <a:xfrm>
            <a:off x="471944" y="555217"/>
            <a:ext cx="4268712" cy="33392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รูปภาพ 8" descr="รูปภาพประกอบด้วย ดอกไม้, คน, การปลูกดอกไม้, ในร่ม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E77A3659-A9DD-EB9C-F290-C1FDDDA20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8469"/>
          <a:stretch/>
        </p:blipFill>
        <p:spPr>
          <a:xfrm>
            <a:off x="477507" y="4074019"/>
            <a:ext cx="2048359" cy="22267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รูปภาพ 4">
            <a:extLst>
              <a:ext uri="{FF2B5EF4-FFF2-40B4-BE49-F238E27FC236}">
                <a16:creationId xmlns:a16="http://schemas.microsoft.com/office/drawing/2014/main" id="{0D0B4D98-4AC9-9253-CC74-B427640B51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99" b="9299"/>
          <a:stretch/>
        </p:blipFill>
        <p:spPr>
          <a:xfrm>
            <a:off x="2686733" y="4072045"/>
            <a:ext cx="2053923" cy="22287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260CD17B-4B1E-33DD-79EF-1B1CCA5E8A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46" b="18246"/>
          <a:stretch/>
        </p:blipFill>
        <p:spPr>
          <a:xfrm>
            <a:off x="4933183" y="555218"/>
            <a:ext cx="6786873" cy="57455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3050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856EF221-0062-963E-BA05-F5C9379D4E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17" r="11217"/>
          <a:stretch/>
        </p:blipFill>
        <p:spPr>
          <a:xfrm>
            <a:off x="192528" y="171716"/>
            <a:ext cx="3793268" cy="6514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รูปภาพ 4" descr="รูปภาพประกอบด้วย เสื้อผ้า, คน, ออกแบบลายดอกไม้, ในร่ม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02DE405D-BB5C-B55C-00C4-C32EC361AD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" r="21210" b="-3"/>
          <a:stretch/>
        </p:blipFill>
        <p:spPr>
          <a:xfrm>
            <a:off x="4184538" y="171716"/>
            <a:ext cx="3822924" cy="6514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61799B72-8EB4-3ABC-5C6D-8E8F8F71AE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8" r="11158"/>
          <a:stretch/>
        </p:blipFill>
        <p:spPr>
          <a:xfrm>
            <a:off x="8188032" y="171716"/>
            <a:ext cx="3799007" cy="6514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1622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676BFEE-E63A-42A3-87D5-FD65694B7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รูปภาพ 7">
            <a:extLst>
              <a:ext uri="{FF2B5EF4-FFF2-40B4-BE49-F238E27FC236}">
                <a16:creationId xmlns:a16="http://schemas.microsoft.com/office/drawing/2014/main" id="{6722A969-D142-BB12-2A22-B7BEF75B77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6" r="4766"/>
          <a:stretch/>
        </p:blipFill>
        <p:spPr>
          <a:xfrm>
            <a:off x="20" y="-1"/>
            <a:ext cx="4654276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รูปภาพ 3" descr="รูปภาพประกอบด้วย เสื้อผ้า, คน, ดอกไม้, ในร่ม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C98DFC08-A608-4658-1452-2FDCEBF97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78" b="2766"/>
          <a:stretch/>
        </p:blipFill>
        <p:spPr>
          <a:xfrm>
            <a:off x="4774005" y="10"/>
            <a:ext cx="7417994" cy="4526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รูปภาพ 9" descr="รูปภาพประกอบด้วย เสื้อผ้า, คน, หญิง, ใบหน้าของมนุษย์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1A832434-60DD-872C-863D-82E33F4F47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0157"/>
          <a:stretch/>
        </p:blipFill>
        <p:spPr>
          <a:xfrm>
            <a:off x="4774005" y="4629736"/>
            <a:ext cx="2392858" cy="2228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646A0541-73C8-0AB5-10D3-5D09DCA04F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918" b="6"/>
          <a:stretch/>
        </p:blipFill>
        <p:spPr>
          <a:xfrm>
            <a:off x="7270322" y="4629737"/>
            <a:ext cx="2409107" cy="2228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รูปภาพ 13">
            <a:extLst>
              <a:ext uri="{FF2B5EF4-FFF2-40B4-BE49-F238E27FC236}">
                <a16:creationId xmlns:a16="http://schemas.microsoft.com/office/drawing/2014/main" id="{4F1FD368-C737-1098-5377-1D965D42C5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9" b="15299"/>
          <a:stretch/>
        </p:blipFill>
        <p:spPr>
          <a:xfrm>
            <a:off x="9783443" y="4629735"/>
            <a:ext cx="2408549" cy="2228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6663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>
            <a:extLst>
              <a:ext uri="{FF2B5EF4-FFF2-40B4-BE49-F238E27FC236}">
                <a16:creationId xmlns:a16="http://schemas.microsoft.com/office/drawing/2014/main" id="{225603E1-D884-4C7E-9C8C-40004034E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61" y="620688"/>
            <a:ext cx="11450240" cy="838200"/>
          </a:xfrm>
        </p:spPr>
        <p:txBody>
          <a:bodyPr/>
          <a:lstStyle/>
          <a:p>
            <a:pPr algn="ctr"/>
            <a:r>
              <a:rPr lang="th-TH" b="1" dirty="0">
                <a:solidFill>
                  <a:schemeClr val="accent6">
                    <a:lumMod val="75000"/>
                  </a:schemeClr>
                </a:solidFill>
                <a:effectLst/>
                <a:latin typeface="TH SarabunPSK" pitchFamily="34" charset="-34"/>
                <a:cs typeface="TH SarabunPSK" pitchFamily="34" charset="-34"/>
              </a:rPr>
              <a:t>การบูร</a:t>
            </a:r>
            <a:r>
              <a:rPr lang="th-TH" b="1" dirty="0" err="1">
                <a:solidFill>
                  <a:schemeClr val="accent6">
                    <a:lumMod val="75000"/>
                  </a:schemeClr>
                </a:solidFill>
                <a:effectLst/>
                <a:latin typeface="TH SarabunPSK" pitchFamily="34" charset="-34"/>
                <a:cs typeface="TH SarabunPSK" pitchFamily="34" charset="-34"/>
              </a:rPr>
              <a:t>ณา</a:t>
            </a:r>
            <a:r>
              <a:rPr lang="th-TH" b="1" dirty="0">
                <a:solidFill>
                  <a:schemeClr val="accent6">
                    <a:lumMod val="75000"/>
                  </a:schemeClr>
                </a:solidFill>
                <a:effectLst/>
                <a:latin typeface="TH SarabunPSK" pitchFamily="34" charset="-34"/>
                <a:cs typeface="TH SarabunPSK" pitchFamily="34" charset="-34"/>
              </a:rPr>
              <a:t>การงานร่วมกับหน่วยงานภายในกระทรวงยุติธรรม ภาคีเครือข่าย และสังคม</a:t>
            </a:r>
            <a:endParaRPr lang="th-TH" b="1" dirty="0">
              <a:solidFill>
                <a:schemeClr val="accent6">
                  <a:lumMod val="7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ตัวแทนเนื้อหา 2"/>
          <p:cNvSpPr>
            <a:spLocks noGrp="1"/>
          </p:cNvSpPr>
          <p:nvPr>
            <p:ph idx="1"/>
          </p:nvPr>
        </p:nvSpPr>
        <p:spPr>
          <a:xfrm>
            <a:off x="371061" y="1865730"/>
            <a:ext cx="11450240" cy="504056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วัตถุประสงค์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เพื่อให้เกิดความร่วมมือทุกภาคส่วน ในการร่วมกันปฏิบัติงานให้มีประสิทธิภาพ เกิดความสัมพันธ์อันดี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กับหน่วยงานภายในและภายนอกและพื้นที่ใกล้เคียง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รณรงค์การประชาสัมพันธ์การให้โอกาสหน่วยงานภายนอกได้ร่วมภารกิจของกอง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ติ </a:t>
            </a:r>
            <a:b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</a:b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itchFamily="34" charset="-34"/>
                <a:cs typeface="TH SarabunPSK" pitchFamily="34" charset="-34"/>
              </a:rPr>
              <a:t>ภายใต้แนวคิด กรมราชทัณฑ์มุ่งมั่น สร้างความสุขให้คนในสังคม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ผลสำเร็จของการดำเนินงาน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 ได้รับความร่วมมือจากเรือนจำ/ทัณฑสถาน และหน่วยงานภายนอก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ร่วมภารกิจเพื่อช่วยเหลือสังคมในรูปแบบต่างๆ ซึ่งสำเร็จลุล่วงตามเป้าหมาย เกิดความสัมพันธ์อันดีกับหน่วยงานภายใน</a:t>
            </a:r>
            <a:b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และภายนอก รวมทั้งพื้นที่ใกล้เคียง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ปัจจัยที่ทำให้บรรลุเป้าหมาย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ทุกหน่วยงานให้ความร่วมมือกับ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ปฏิบัติเป็นอย่างดี</a:t>
            </a:r>
          </a:p>
          <a:p>
            <a:pPr marL="0" indent="0">
              <a:buNone/>
            </a:pP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97613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729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DDC49022-B75E-49A3-1382-3121BD8621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549" y="840247"/>
            <a:ext cx="3122143" cy="20820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998" y="487090"/>
            <a:ext cx="3588174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รูปภาพ 5" descr="รูปภาพประกอบด้วย คน, กลางแจ้ง, ชาย, เสื้อผ้า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36DE77BC-ABC0-B71E-A59B-0E773C4A70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18" y="799152"/>
            <a:ext cx="3252903" cy="2171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เสื้อผ้า, คน, การ์ตูน, ของเล่น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3F169EF9-A392-67C2-D5FF-555586C9D0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49" y="3947735"/>
            <a:ext cx="3104943" cy="20725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B7340BE1-E118-645D-4C5E-7787C0B1FCE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5" r="-1395" b="2315"/>
          <a:stretch/>
        </p:blipFill>
        <p:spPr bwMode="auto">
          <a:xfrm>
            <a:off x="5342925" y="650497"/>
            <a:ext cx="1330404" cy="5571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4FFA271-A10A-4AC3-8F06-E3313A197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502" y="3603670"/>
            <a:ext cx="3601167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FF73BF0B-77B6-A877-C329-2BB6E65E90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13518" y="3902877"/>
            <a:ext cx="3252903" cy="21692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5586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1750109-3B91-4506-B997-0CD8E35A14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92C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2D8D1B-59F6-4FF3-8547-9BBB6129F2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48006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รูปภาพ 7" descr="รูปภาพประกอบด้วย เสื้อผ้า, กลางแจ้ง, คน, ต้นไม้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73D46C0C-A1EC-2AEF-80AC-8C1070D67E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49" y="710490"/>
            <a:ext cx="3122143" cy="23416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4044C96-7CFD-44DB-A579-D77B0D37C6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35998" y="487090"/>
            <a:ext cx="3588174" cy="278104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รูปภาพ 3" descr="รูปภาพประกอบด้วย กลางแจ้ง, เสื้อผ้า, คน, รองเท้า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B1409D7B-1E75-195B-3BD1-94E1B16E45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18" y="664970"/>
            <a:ext cx="3252903" cy="24396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8FC8C21F-9484-4A71-ABFA-6C10682F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1331" y="3603670"/>
            <a:ext cx="3442553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รูปภาพ 9" descr="รูปภาพประกอบด้วย กลางแจ้ง, พื้น, คน, เสื้อผ้า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3762059D-AA3F-0921-CF88-E16F49B253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069" y="3748194"/>
            <a:ext cx="1859902" cy="24716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C444748-5A8D-4B53-89FE-42B455DFA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5618" y="487090"/>
            <a:ext cx="3588171" cy="589788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รูปภาพ 1">
            <a:extLst>
              <a:ext uri="{FF2B5EF4-FFF2-40B4-BE49-F238E27FC236}">
                <a16:creationId xmlns:a16="http://schemas.microsoft.com/office/drawing/2014/main" id="{8DC41925-AA11-329A-DA5B-4FE2E050C4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6564" y="650497"/>
            <a:ext cx="1323127" cy="55710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4FFA271-A10A-4AC3-8F06-E3313A197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502" y="3603670"/>
            <a:ext cx="3601167" cy="2788074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รูปภาพ 5" descr="รูปภาพประกอบด้วย กลางแจ้ง, เสื้อผ้า, รองเท้า, คน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99AFB834-73ED-1A21-552C-26361AA93E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518" y="3840876"/>
            <a:ext cx="3252903" cy="2293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98902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>
            <a:extLst>
              <a:ext uri="{FF2B5EF4-FFF2-40B4-BE49-F238E27FC236}">
                <a16:creationId xmlns:a16="http://schemas.microsoft.com/office/drawing/2014/main" id="{7B144BB5-C22F-4FB7-85C2-1029F7C8C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548680"/>
            <a:ext cx="11582400" cy="838200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chemeClr val="accent6">
                    <a:lumMod val="75000"/>
                  </a:schemeClr>
                </a:solidFill>
                <a:effectLst/>
                <a:latin typeface="TH SarabunPSK" pitchFamily="34" charset="-34"/>
                <a:cs typeface="TH SarabunPSK" pitchFamily="34" charset="-34"/>
              </a:rPr>
              <a:t>สร้างขวัญกำลังใจและคุณภาพชีวิตบุคลากรกรมราชทัณฑ์</a:t>
            </a:r>
            <a:endParaRPr lang="th-TH" b="1" dirty="0">
              <a:solidFill>
                <a:schemeClr val="accent6">
                  <a:lumMod val="75000"/>
                </a:schemeClr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ตัวแทนเนื้อหา 2"/>
          <p:cNvSpPr>
            <a:spLocks noGrp="1"/>
          </p:cNvSpPr>
          <p:nvPr>
            <p:ph idx="1"/>
          </p:nvPr>
        </p:nvSpPr>
        <p:spPr>
          <a:xfrm>
            <a:off x="304800" y="1844824"/>
            <a:ext cx="11582400" cy="511256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วัตถุประสงค์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ให้คำนึงถึงสวัสดิการความเป็นอยู่ของเจ้าหน้าที่ส่วนกลางกรมราชทัณฑ์ที่ไม่มีรายได้จากค่าเสี่ยงภัย </a:t>
            </a:r>
            <a:b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หรือค่าเวรรักษาการณ์เหมือนเรือนจำ/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ทัณฑ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สถาน โดยเฉพาะข้าราชการบรรจุใหม่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กรมราชทัณฑ์ได้จัดสวัสดิการให้กับเจ้าหน้าที่ส่วนกลางกรมราชทัณฑ์ เช่น ข้าวสาร อาหารแห้ง น้ำมันพืช น้ำปลา น้ำตาล เป็นประจำทุกเดือน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ผลสำเร็จของการดำเนินงาน 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บุคลากรกอง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ณ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ฑปฏิบั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ติทุกคน ได้รับของสวัสดิการเจ้าหน้าที่จากกรมราชทัณฑ์ </a:t>
            </a:r>
            <a:b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และเป็นการสร้างขวัญกำลังใจให้กับเจ้าหน้าที่</a:t>
            </a:r>
            <a:endParaRPr lang="th-TH" sz="2800" b="1" dirty="0">
              <a:solidFill>
                <a:schemeClr val="accent6">
                  <a:lumMod val="75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h-TH" sz="2800" b="1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ปัจจัยที่ทำให้บรรลุเป้าหมาย </a:t>
            </a:r>
            <a:r>
              <a:rPr lang="th-TH" sz="2800" dirty="0" err="1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กองทัณฑ</a:t>
            </a: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ปฏิบัติได้รับความอนุเคราะห์จากกรมราชทัณฑ์ในการจัดหาสวัสดิการ</a:t>
            </a:r>
            <a:b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800" dirty="0">
                <a:solidFill>
                  <a:schemeClr val="accent6">
                    <a:lumMod val="7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สำหรับเจ้าหน้าที่</a:t>
            </a:r>
            <a:endParaRPr lang="th-TH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82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6B869D4-1EEF-4B5F-AD70-79AACBAEE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รูปภาพ 6">
            <a:extLst>
              <a:ext uri="{FF2B5EF4-FFF2-40B4-BE49-F238E27FC236}">
                <a16:creationId xmlns:a16="http://schemas.microsoft.com/office/drawing/2014/main" id="{62B85A3A-8BCB-77AE-1389-0DF5F30F9F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0" r="6280"/>
          <a:stretch/>
        </p:blipFill>
        <p:spPr>
          <a:xfrm>
            <a:off x="-2" y="10"/>
            <a:ext cx="7995504" cy="68579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รูปภาพ 4" descr="รูปภาพประกอบด้วย เสื้อผ้า, คน, รองเท้า, ดอกไม้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66328037-8DF6-1DB8-7A08-C8DB6C359F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5783"/>
          <a:stretch/>
        </p:blipFill>
        <p:spPr>
          <a:xfrm>
            <a:off x="8188032" y="10"/>
            <a:ext cx="4003968" cy="22287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รูปภาพ 2">
            <a:extLst>
              <a:ext uri="{FF2B5EF4-FFF2-40B4-BE49-F238E27FC236}">
                <a16:creationId xmlns:a16="http://schemas.microsoft.com/office/drawing/2014/main" id="{9813DD22-BEA7-F750-DD77-70A6ADACE4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50" b="15750"/>
          <a:stretch/>
        </p:blipFill>
        <p:spPr>
          <a:xfrm>
            <a:off x="8188029" y="2400472"/>
            <a:ext cx="4003969" cy="20570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รูปภาพ 8" descr="รูปภาพประกอบด้วย เสื้อผ้า, ผนัง, คน, ในร่ม&#10;&#10;เนื้อหาที่สร้างโดย AI อาจไม่ถูกต้อง">
            <a:extLst>
              <a:ext uri="{FF2B5EF4-FFF2-40B4-BE49-F238E27FC236}">
                <a16:creationId xmlns:a16="http://schemas.microsoft.com/office/drawing/2014/main" id="{4CA14639-E3FD-517A-C4B1-FC0FA03B0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5782"/>
          <a:stretch/>
        </p:blipFill>
        <p:spPr>
          <a:xfrm>
            <a:off x="8188029" y="4629229"/>
            <a:ext cx="4003969" cy="22287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89390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ตัวแทนเนื้อหา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133" r="5697"/>
          <a:stretch/>
        </p:blipFill>
        <p:spPr>
          <a:xfrm>
            <a:off x="4216212" y="404664"/>
            <a:ext cx="3759575" cy="47525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9706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Click="0" advTm="3000">
        <p14:reveal/>
      </p:transition>
    </mc:Choice>
    <mc:Fallback xmlns="">
      <p:transition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แกลเลอรี">
  <a:themeElements>
    <a:clrScheme name="แกลเลอรี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แกลเลอรี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แกลเลอรี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6169</TotalTime>
  <Words>1589</Words>
  <Application>Microsoft Office PowerPoint</Application>
  <PresentationFormat>แบบจอกว้าง</PresentationFormat>
  <Paragraphs>97</Paragraphs>
  <Slides>49</Slides>
  <Notes>0</Notes>
  <HiddenSlides>0</HiddenSlides>
  <MMClips>1</MMClips>
  <ScaleCrop>false</ScaleCrop>
  <HeadingPairs>
    <vt:vector size="6" baseType="variant">
      <vt:variant>
        <vt:lpstr>ฟอนต์ที่ถูกใช้</vt:lpstr>
      </vt:variant>
      <vt:variant>
        <vt:i4>3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49</vt:i4>
      </vt:variant>
    </vt:vector>
  </HeadingPairs>
  <TitlesOfParts>
    <vt:vector size="53" baseType="lpstr">
      <vt:lpstr>Arial</vt:lpstr>
      <vt:lpstr>Gill Sans MT</vt:lpstr>
      <vt:lpstr>TH SarabunPSK</vt:lpstr>
      <vt:lpstr>แกลเลอรี</vt:lpstr>
      <vt:lpstr>งานนำเสนอ PowerPoint</vt:lpstr>
      <vt:lpstr>งานนำเสนอ PowerPoint</vt:lpstr>
      <vt:lpstr>องค์ความรู้ ในการขับเคลื่อนองค์กรคุณธรรม ประจำปีงบประมาณ พ.ศ.2568</vt:lpstr>
      <vt:lpstr>ผลการดำเนินกิจกรรมตามคุณธรรมเป้าหมายกองทัณฑปฏิบัติ กรมราชทัณฑ์ ประจำปีงบประมาณ พ.ศ.2568</vt:lpstr>
      <vt:lpstr> ประกาศเจตนารมณ์กองทัณฑปฏิบัติ</vt:lpstr>
      <vt:lpstr> รายชื่อบุคลากรที่ลงนามและรับทราบประกาศเจตนารมณ์กองทัณฑปฏิบัติ</vt:lpstr>
      <vt:lpstr> จัดทำแบบสำรวจ  Google Form  เพื่อระดมความคิดเห็น</vt:lpstr>
      <vt:lpstr>งานนำเสนอ PowerPoint</vt:lpstr>
      <vt:lpstr> จำนวนโครงการ/กิจกรรมเป้าหมายที่กำหนด</vt:lpstr>
      <vt:lpstr> คำสั่งคณะทำงานขับเคลื่อนการประเมินองค์กรคุณธรรม กองทัณฑปฏิบัติ ประจำปีงบประมาณ พ.ศ.2568 </vt:lpstr>
      <vt:lpstr> แผนส่งเสริมคุณธรรม กองทัณฑปฏิบัติ ประจำปี พ.ศ.2568</vt:lpstr>
      <vt:lpstr> แผนส่งเสริมคุณธรรม กองทัณฑปฏิบัติ ประจำปี พ.ศ.2568</vt:lpstr>
      <vt:lpstr> แผนส่งเสริมคุณธรรม กองทัณฑปฏิบัติ ประจำปี พ.ศ.2568</vt:lpstr>
      <vt:lpstr>ปัญหาที่อยากแก้</vt:lpstr>
      <vt:lpstr>เสียสละประโยชน์ส่วนตัวเพื่อประโยชน์ส่วนรวม</vt:lpstr>
      <vt:lpstr>งานนำเสนอ PowerPoint</vt:lpstr>
      <vt:lpstr>สร้างภาพลักษณ์ที่ดีต่อหน่วยงาน</vt:lpstr>
      <vt:lpstr>งานนำเสนอ PowerPoint</vt:lpstr>
      <vt:lpstr>ส่งเสริมความพอเพียงและใช้ทรัพยากรอย่างคุ้มค่า</vt:lpstr>
      <vt:lpstr>ใช้ QR – CODE  แทนการส่งเอกสาร </vt:lpstr>
      <vt:lpstr>งานนำเสนอ PowerPoint</vt:lpstr>
      <vt:lpstr>เจ้าหน้าที่ราชทัณฑ์รู้ออม</vt:lpstr>
      <vt:lpstr>งานนำเสนอ PowerPoint</vt:lpstr>
      <vt:lpstr>ความดีที่อยากทำ</vt:lpstr>
      <vt:lpstr>แสดงความกตัญญู และสำนึกในพระมหากรุณาธิคุณต่อสถาบันชาติ ศาสนา พระมหากษัตริย์  และดำเนินชีวิตตามแนวทางเศรษฐกิจพอเพียง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การทำความดีมีคุณธรรม จริยธรรม ซื่อสัตย์สุจริตต่อตนเองและผู้อื่น</vt:lpstr>
      <vt:lpstr>งานนำเสนอ PowerPoint</vt:lpstr>
      <vt:lpstr>งานนำเสนอ PowerPoint</vt:lpstr>
      <vt:lpstr>งานนำเสนอ PowerPoint</vt:lpstr>
      <vt:lpstr>มีจิตอาสา ช่วยเหลือเกื้อกูลกันใส่ใจรับผิดชอบต่อสังคมตามโอกาสต่าง ๆ</vt:lpstr>
      <vt:lpstr>งานนำเสนอ PowerPoint</vt:lpstr>
      <vt:lpstr>งานนำเสนอ PowerPoint</vt:lpstr>
      <vt:lpstr>ร่วมสืบสานวัฒนธรรมไทย วิถีวัฒนธรรมไทย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การบูรณาการงานร่วมกับหน่วยงานภายในกระทรวงยุติธรรม ภาคีเครือข่าย และสังคม</vt:lpstr>
      <vt:lpstr>งานนำเสนอ PowerPoint</vt:lpstr>
      <vt:lpstr>งานนำเสนอ PowerPoint</vt:lpstr>
      <vt:lpstr>สร้างขวัญกำลังใจและคุณภาพชีวิตบุคลากรกรมราชทัณฑ์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ศยากร ชูลำภู</dc:creator>
  <cp:lastModifiedBy>acer</cp:lastModifiedBy>
  <cp:revision>510</cp:revision>
  <dcterms:created xsi:type="dcterms:W3CDTF">2023-06-16T03:21:35Z</dcterms:created>
  <dcterms:modified xsi:type="dcterms:W3CDTF">2025-06-23T04:43:17Z</dcterms:modified>
  <cp:contentStatus/>
</cp:coreProperties>
</file>