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70" r:id="rId17"/>
  </p:sldIdLst>
  <p:sldSz cx="6858000" cy="12192000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0" d="100"/>
          <a:sy n="90" d="100"/>
        </p:scale>
        <p:origin x="-1404" y="3744"/>
      </p:cViewPr>
      <p:guideLst>
        <p:guide orient="horz" pos="384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6858508" cy="12192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1450" y="3221091"/>
            <a:ext cx="3981650" cy="2694281"/>
          </a:xfrm>
        </p:spPr>
        <p:txBody>
          <a:bodyPr anchor="b">
            <a:no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450" y="6397027"/>
            <a:ext cx="3981650" cy="2449157"/>
          </a:xfrm>
        </p:spPr>
        <p:txBody>
          <a:bodyPr anchor="t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49063" y="8985959"/>
            <a:ext cx="504957" cy="496711"/>
          </a:xfrm>
        </p:spPr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1451" y="8985959"/>
            <a:ext cx="3048645" cy="496711"/>
          </a:xfr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988" y="8985959"/>
            <a:ext cx="310112" cy="496711"/>
          </a:xfrm>
        </p:spPr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514869" y="6171252"/>
            <a:ext cx="3834812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64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958849" y="418890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3940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849" y="2918068"/>
            <a:ext cx="4946651" cy="3240025"/>
          </a:xfrm>
        </p:spPr>
        <p:txBody>
          <a:bodyPr anchor="b">
            <a:normAutofit/>
          </a:bodyPr>
          <a:lstStyle>
            <a:lvl1pPr algn="ctr">
              <a:defRPr sz="3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8849" y="6639750"/>
            <a:ext cx="4946651" cy="1937804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31" name="Straight Connector 30"/>
          <p:cNvCxnSpPr/>
          <p:nvPr/>
        </p:nvCxnSpPr>
        <p:spPr>
          <a:xfrm>
            <a:off x="958850" y="6398919"/>
            <a:ext cx="494665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1524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958849" y="4188907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627267"/>
            <a:ext cx="5099051" cy="2317986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2650" y="4421632"/>
            <a:ext cx="2503170" cy="6128512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3864" y="4421632"/>
            <a:ext cx="2503170" cy="6128512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47634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4726281"/>
            <a:ext cx="2503170" cy="1024466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2651" y="5765801"/>
            <a:ext cx="2503170" cy="4811776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1374" y="4726281"/>
            <a:ext cx="2503170" cy="1024466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1374" y="5765801"/>
            <a:ext cx="2503170" cy="4811776"/>
          </a:xfrm>
        </p:spPr>
        <p:txBody>
          <a:bodyPr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41" name="Straight Connector 40"/>
          <p:cNvCxnSpPr/>
          <p:nvPr/>
        </p:nvCxnSpPr>
        <p:spPr>
          <a:xfrm>
            <a:off x="958849" y="418608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955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627267"/>
            <a:ext cx="5099051" cy="2317986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49" y="418608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1815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06704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8" y="2468505"/>
            <a:ext cx="1902599" cy="24384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0047" y="1746014"/>
            <a:ext cx="2891654" cy="8699973"/>
          </a:xfrm>
        </p:spPr>
        <p:txBody>
          <a:bodyPr anchor="ctr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8" y="5388560"/>
            <a:ext cx="1902599" cy="433494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6" name="Straight Connector 15"/>
          <p:cNvCxnSpPr/>
          <p:nvPr/>
        </p:nvCxnSpPr>
        <p:spPr>
          <a:xfrm>
            <a:off x="958849" y="5177836"/>
            <a:ext cx="175019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330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3349035"/>
            <a:ext cx="2724152" cy="24384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02" y="1836325"/>
            <a:ext cx="2197097" cy="8519353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5787435"/>
            <a:ext cx="2724151" cy="3251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6623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8560738"/>
            <a:ext cx="5099051" cy="100753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9695" y="1836326"/>
            <a:ext cx="5318612" cy="597558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2649" y="9568272"/>
            <a:ext cx="5099051" cy="87771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329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612219"/>
            <a:ext cx="5099051" cy="5507307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7601184"/>
            <a:ext cx="5099052" cy="284480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49" y="7360354"/>
            <a:ext cx="495481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72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750" y="1746012"/>
            <a:ext cx="4800188" cy="421452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00150" y="5960532"/>
            <a:ext cx="4419599" cy="1158992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35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7" y="7721601"/>
            <a:ext cx="5099054" cy="272438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sp>
        <p:nvSpPr>
          <p:cNvPr id="14" name="TextBox 13"/>
          <p:cNvSpPr txBox="1"/>
          <p:nvPr/>
        </p:nvSpPr>
        <p:spPr>
          <a:xfrm>
            <a:off x="637477" y="1609532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25128" y="5027324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958849" y="7360354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577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52" y="5881922"/>
            <a:ext cx="5099046" cy="26112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51" y="8493122"/>
            <a:ext cx="5099048" cy="15296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62760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7062" y="1746012"/>
            <a:ext cx="4743876" cy="3988743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882651" y="6469888"/>
            <a:ext cx="5099048" cy="1576832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8052742"/>
            <a:ext cx="5099052" cy="2393244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sp>
        <p:nvSpPr>
          <p:cNvPr id="12" name="TextBox 11"/>
          <p:cNvSpPr txBox="1"/>
          <p:nvPr/>
        </p:nvSpPr>
        <p:spPr>
          <a:xfrm>
            <a:off x="658546" y="1594480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37348" y="4635961"/>
            <a:ext cx="342989" cy="10396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958849" y="6096000"/>
            <a:ext cx="494665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0561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2649" y="1746012"/>
            <a:ext cx="5099051" cy="407905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400" b="0" dirty="0"/>
            </a:lvl1pPr>
          </a:lstStyle>
          <a:p>
            <a:pPr marL="0" lvl="0"/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882651" y="6339840"/>
            <a:ext cx="5099048" cy="1609344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7947379"/>
            <a:ext cx="5099051" cy="2498608"/>
          </a:xfrm>
        </p:spPr>
        <p:txBody>
          <a:bodyPr anchor="t"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958852" y="6096000"/>
            <a:ext cx="4954816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0326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49" y="4426908"/>
            <a:ext cx="5099052" cy="6019081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958850" y="4186080"/>
            <a:ext cx="495481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837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67500" y="1612220"/>
            <a:ext cx="1214198" cy="8833769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2651" y="1612220"/>
            <a:ext cx="3686632" cy="8833765"/>
          </a:xfrm>
        </p:spPr>
        <p:txBody>
          <a:bodyPr vert="eaVert" anchor="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  <p:cxnSp>
        <p:nvCxnSpPr>
          <p:cNvPr id="14" name="Straight Connector 13"/>
          <p:cNvCxnSpPr/>
          <p:nvPr/>
        </p:nvCxnSpPr>
        <p:spPr>
          <a:xfrm>
            <a:off x="4684134" y="1612220"/>
            <a:ext cx="0" cy="8833765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477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0"/>
            <a:ext cx="6864350" cy="12192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2649" y="1627267"/>
            <a:ext cx="5099051" cy="2317986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2649" y="4426908"/>
            <a:ext cx="5099052" cy="6124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67503" y="10596503"/>
            <a:ext cx="861212" cy="4967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65E464-2947-4127-84C3-99950099501E}" type="datetimeFigureOut">
              <a:rPr lang="th-TH" smtClean="0"/>
              <a:t>14/07/66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82649" y="10596503"/>
            <a:ext cx="3828500" cy="4967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85068" y="10596503"/>
            <a:ext cx="296633" cy="4967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2CF512D-0923-4CAB-BC40-F35D40016C4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7346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xStyles>
    <p:titleStyle>
      <a:lvl1pPr algn="ctr" defTabSz="342900" rtl="0" eaLnBrk="1" latinLnBrk="0" hangingPunct="1">
        <a:spcBef>
          <a:spcPct val="0"/>
        </a:spcBef>
        <a:buNone/>
        <a:defRPr sz="3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9BE4CA37-77A3-4B77-AF82-B8BE07A10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8752" y="6765478"/>
            <a:ext cx="4900492" cy="1565092"/>
          </a:xfrm>
        </p:spPr>
        <p:txBody>
          <a:bodyPr>
            <a:normAutofit fontScale="90000"/>
          </a:bodyPr>
          <a:lstStyle/>
          <a:p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การขับเคลื่อนองค์กรคุณธรรม</a:t>
            </a:r>
            <a:b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 2566</a:t>
            </a:r>
            <a:b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</a:t>
            </a:r>
            <a:r>
              <a:rPr lang="th-TH" b="1" dirty="0" err="1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b="1" dirty="0" err="1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  <a:r>
              <a:rPr lang="th-TH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endParaRPr lang="th-TH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xmlns="" id="{C00D45CE-70BE-4AD3-8B4C-5C8B89FA5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742" y="3298010"/>
            <a:ext cx="2128513" cy="212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98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AC653105-8238-4E94-8A81-9002603D5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4" y="233916"/>
            <a:ext cx="5099051" cy="1723048"/>
          </a:xfrm>
        </p:spPr>
        <p:txBody>
          <a:bodyPr/>
          <a:lstStyle/>
          <a:p>
            <a: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ผลการดำเนินกิจกรรมตามคุณธรรมเป้าหมาย</a:t>
            </a:r>
            <a:b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กรม</a:t>
            </a:r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ราชทัณฑ์</a:t>
            </a:r>
            <a:b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</a:t>
            </a:r>
            <a: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 พ.ศ. 2566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982ACF26-F7AA-4C2F-AC48-D731CE6DD6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158" y="2052657"/>
            <a:ext cx="5709683" cy="8920715"/>
          </a:xfrm>
        </p:spPr>
        <p:txBody>
          <a:bodyPr>
            <a:normAutofit fontScale="55000" lnSpcReduction="2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ตามที่กอง</a:t>
            </a:r>
            <a:r>
              <a:rPr lang="th-TH" sz="34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4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กรมราชทัณฑ์ ได้มีการระดมความเห็นร่วมกัน เพื่อกำหนด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“ปัญหาที่อยากแก้” และ “ความดีที่อยากทำ” ภายใต้คุณธรรมเป้าหมาย 5 ประการ พอเพียง วินัย สุจริต จิตอาสา และกตัญญู พร้อมทั้งมีการประกาศเจตนารมณ์ร่วมกัน เพื่อพัฒนาให้เป็นองค์กรคุณธรรม จึงได้กำหนดกิจกรรมเป้าหมายของกอง</a:t>
            </a:r>
            <a:r>
              <a:rPr lang="th-TH" sz="34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4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ประกอบด้วยกิจกรรม ดังนี้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</a:t>
            </a:r>
            <a:r>
              <a:rPr lang="th-TH" sz="34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ปัญหาที่อยากแก้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1. การใช้ทรัพยากรอย่างคุ้มค่า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เพื่อส่งเสริมให้บุคลากรใช้ทรัพยากรที่มีอยู่อย่างจำกัดให้คุ้มค่า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2. วินัยการแต่งกายของข้าราชการ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เพื่อส่งเสริมให้บุคลากรสามารถเป็นแบบอย่างที่ดีในเรื่องของวินัยข้าราชการ และส่งเสริมภาพลักษณ์ของกรมราชทัณฑ์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3. วินัยจราจรในกรมราชทัณฑ์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เพื่อส่งเสริมบุคลากรเคารพกฎจราจร เพื่อสร้างความปลอดภัยให้กับตนเอง และผู้ใช้ถนน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4. สวัสดิการความเป็นอยู่ของเจ้าหน้าที่ส่วนกลางกรมราชทัณฑ์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เพื่อให้คำนึงถึงสวัสดิการความเป็นอยู่</a:t>
            </a:r>
            <a:r>
              <a:rPr lang="th-TH" sz="34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ของเจ้าหน้าที่ส่วนกลางกรม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ราชทัณฑ์ที่ไม่มีรายได้จากค่าเสี่ยงภัย หรือค่าเวรรักษาการณ์เหมือนเรือนจำ/ทัณฑสถาน โดยเฉพาะข้าราชการบรรจุใหม่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  </a:t>
            </a:r>
            <a:r>
              <a:rPr lang="th-TH" sz="34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ความดีที่อยากทำ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1. มีความจงรักภักดีต่อสถาบันพระมหากษัตริย์ และดำเนินชีวิตตามแนวทางเศรษฐกิจพอเพียง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เพื่อส่งเสริมให้บุคลากรเป็นแบบอย่างที่ดีในการดำเนินการตามนโยบายต่างๆ และสามารถสร้างความเชื่อมั่นให้กับหน่วยงาน</a:t>
            </a:r>
            <a:r>
              <a:rPr lang="th-TH" sz="34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อื่นๆ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ปฏิบัติตามได้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2. ปฏิบัติหน้าที่ด้วยความซื่อสัตย์ สุจริต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เพื่อส่งเสริมให้บุคลากรมีจิตสำนึก และมีค่านิยมในการปฏิบัติราชการขององค์กรอย่างมีคุณภาพ มีคุณธรรม และความรับผิดชอบในการป้องกันการทุจริต ประพฤติมิชอบ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3. มีจิตอาสา ช่วยเหลือสังคม บำเพ็ญประโยชน์ตามโอกาสต่างๆ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เพื่อส่งเสริมให้บุคลากรมีความเอื้อเฟื้อเผื่อแผ่ และทำเพื่อประโยชน์ส่วนรวม รู้จักการให้ และไม่เห็นแก่ประโยชน์ส่วนตน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4. มีความรักสามัคคีภายในองค์กร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เพื่อส่งเสริมให้บุคลากรมีวัฒนธรรมองค์กรที่แข็งแกร่ง และส่งเสริมสภาพแวดล้อมการทำงานรู้สึกมีความสนุกกับสถานที่ทำงานในทุกวัน ส่งผลให้การทำงานมีประสิทธิภาพมากขึ้น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5. การสร้างวัฒนธรรมองค์กร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เพื่อเป็นการสร้างขวัญ และกำลังใจให้กับบุคลากรให้ปฏิบัติหน้าที่ให้เป็นไปในแนวทางเดียวกัน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6. การร่วมแสดงความยินดีและขอพรผู้ใหญ่หรือผู้บังคับบัญชาตามเทศกาลหรือโอกาส </a:t>
            </a:r>
            <a:r>
              <a:rPr lang="en-US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lang="th-TH" sz="34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เพื่อความเป็นสิริมงคลกับบุคลากร และแสดงออกถึงความเคารพต่อผู้ใหญ่หรือผู้บังคับบัญชา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66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220F1B79-22B3-42B4-82D0-2E182BAA8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4" y="4937007"/>
            <a:ext cx="5099051" cy="2317986"/>
          </a:xfrm>
        </p:spPr>
        <p:txBody>
          <a:bodyPr>
            <a:normAutofit/>
          </a:bodyPr>
          <a:lstStyle/>
          <a:p>
            <a:r>
              <a:rPr lang="th-TH" sz="80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ปัญหาที่อยากแก้</a:t>
            </a:r>
          </a:p>
        </p:txBody>
      </p:sp>
    </p:spTree>
    <p:extLst>
      <p:ext uri="{BB962C8B-B14F-4D97-AF65-F5344CB8AC3E}">
        <p14:creationId xmlns:p14="http://schemas.microsoft.com/office/powerpoint/2010/main" val="3174032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63AE22AF-F920-4C20-A928-E56247D42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2" y="127591"/>
            <a:ext cx="5099051" cy="1978230"/>
          </a:xfrm>
        </p:spPr>
        <p:txBody>
          <a:bodyPr/>
          <a:lstStyle/>
          <a:p>
            <a: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การใช้ทรัพยากรอย่างคุ้มค่า</a:t>
            </a:r>
          </a:p>
        </p:txBody>
      </p:sp>
      <p:pic>
        <p:nvPicPr>
          <p:cNvPr id="9" name="ตัวแทนเนื้อหา 8">
            <a:extLst>
              <a:ext uri="{FF2B5EF4-FFF2-40B4-BE49-F238E27FC236}">
                <a16:creationId xmlns:a16="http://schemas.microsoft.com/office/drawing/2014/main" xmlns="" id="{A0E24F25-8BE7-4901-9CFA-17F134425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1" r="2956" b="9623"/>
          <a:stretch/>
        </p:blipFill>
        <p:spPr>
          <a:xfrm>
            <a:off x="1200165" y="6210068"/>
            <a:ext cx="1629977" cy="3092451"/>
          </a:xfrm>
        </p:spPr>
      </p:pic>
      <p:pic>
        <p:nvPicPr>
          <p:cNvPr id="10" name="รูปภาพ 9" descr="D:\กลุ่มงานจริยธรรมกรมราชทัณฑ์\การขับเคลื่อนองค์กรคุณธรรม\รูป\30758.jpg">
            <a:extLst>
              <a:ext uri="{FF2B5EF4-FFF2-40B4-BE49-F238E27FC236}">
                <a16:creationId xmlns:a16="http://schemas.microsoft.com/office/drawing/2014/main" xmlns="" id="{4E4113AC-9C36-4443-8BFA-F48DB4EEEEB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090" y="6207096"/>
            <a:ext cx="1825232" cy="3009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รูปภาพ 10" descr="C:\Users\ZZZ\Desktop\ทำคลิป\18500.jpg">
            <a:extLst>
              <a:ext uri="{FF2B5EF4-FFF2-40B4-BE49-F238E27FC236}">
                <a16:creationId xmlns:a16="http://schemas.microsoft.com/office/drawing/2014/main" xmlns="" id="{8515F996-9167-43B0-9E29-E625559DBC75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0" b="16077"/>
          <a:stretch/>
        </p:blipFill>
        <p:spPr bwMode="auto">
          <a:xfrm>
            <a:off x="3671090" y="9302519"/>
            <a:ext cx="1921636" cy="270325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ชื่อเรื่อง 1">
            <a:extLst>
              <a:ext uri="{FF2B5EF4-FFF2-40B4-BE49-F238E27FC236}">
                <a16:creationId xmlns:a16="http://schemas.microsoft.com/office/drawing/2014/main" xmlns="" id="{02E7D478-C721-4BBE-AE14-50177E9F4E13}"/>
              </a:ext>
            </a:extLst>
          </p:cNvPr>
          <p:cNvSpPr txBox="1">
            <a:spLocks/>
          </p:cNvSpPr>
          <p:nvPr/>
        </p:nvSpPr>
        <p:spPr>
          <a:xfrm>
            <a:off x="673652" y="1558470"/>
            <a:ext cx="5510693" cy="487422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th-TH" sz="46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เพื่อส่งเสริมให้บุคลากรใช้ทรัพยากรที่มี</a:t>
            </a: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อยู่</a:t>
            </a:r>
            <a:b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จำกัดให้คุ้มค่า </a:t>
            </a:r>
          </a:p>
          <a:p>
            <a:pPr algn="l"/>
            <a:r>
              <a:rPr lang="th-TH" sz="46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ประชาสัมพันธ์ให้เจ้าหน้าที่ตระหนัก</a:t>
            </a: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ถึง</a:t>
            </a:r>
            <a:b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ใช้ทรัพยากรอย่างคุ้มค่า</a:t>
            </a:r>
          </a:p>
          <a:p>
            <a:pPr algn="l"/>
            <a:r>
              <a:rPr lang="th-TH" sz="46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</a:t>
            </a:r>
          </a:p>
          <a:p>
            <a:pPr algn="l"/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กอง</a:t>
            </a:r>
            <a:r>
              <a:rPr lang="th-TH" sz="46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46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ติสามารถใช้ทรัพยากรได้อย่างคุ้มค่า ผลจากการใช้ </a:t>
            </a:r>
            <a:r>
              <a:rPr lang="en-US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QR – Code 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แทนการส่งรายงานเป็นเอกสาร สามารถลดปริมาณการใช้กระดาษในหน่วยงานและเรือนจำ/ทัณฑสถาน </a:t>
            </a: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การประหยัดทรัพยากรธรรมชาติและรวดเร็วในการรายงาน </a:t>
            </a:r>
          </a:p>
          <a:p>
            <a:pPr algn="l"/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2. เจ้าหน้าที่กอง</a:t>
            </a:r>
            <a:r>
              <a:rPr lang="th-TH" sz="46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46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ร่วมกันปิดอุปกรณ์ไฟฟ้าทุกชนิดหลังจากการใช้งาน เพื่อลดการใช้พลังงานไฟฟ้าได้เป็นอย่างดี </a:t>
            </a:r>
          </a:p>
          <a:p>
            <a:pPr algn="l"/>
            <a:r>
              <a:rPr lang="th-TH" sz="46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</a:t>
            </a:r>
          </a:p>
          <a:p>
            <a:pPr algn="l"/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46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ปฏิบัติทุกคนตระหนักถึงการใช้ทรัพยากรให้คุ้มค่า และให้ความร่วมมือกันลดการใช้พลังงานไฟฟ้า</a:t>
            </a: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</a:t>
            </a:r>
            <a:b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6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เป็น</a:t>
            </a:r>
            <a:r>
              <a:rPr lang="th-TH" sz="46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อย่างดี</a:t>
            </a:r>
          </a:p>
          <a:p>
            <a:pPr algn="l"/>
            <a:endParaRPr lang="th-TH" sz="4600" b="1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7" name="รูปภาพ 16">
            <a:extLst>
              <a:ext uri="{FF2B5EF4-FFF2-40B4-BE49-F238E27FC236}">
                <a16:creationId xmlns:a16="http://schemas.microsoft.com/office/drawing/2014/main" xmlns="" id="{D2977F6B-9523-4E76-B865-B036112950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52" y="9216812"/>
            <a:ext cx="2156490" cy="2874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390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EFCE5490-EA3F-4CA0-8975-C5DF942EB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4" y="567007"/>
            <a:ext cx="5099051" cy="1147831"/>
          </a:xfrm>
        </p:spPr>
        <p:txBody>
          <a:bodyPr/>
          <a:lstStyle/>
          <a:p>
            <a:r>
              <a:rPr lang="th-TH" b="1" dirty="0">
                <a:solidFill>
                  <a:schemeClr val="accent3">
                    <a:lumMod val="50000"/>
                  </a:schemeClr>
                </a:solidFill>
              </a:rPr>
              <a:t>วินัยการแต่งกายของข้าราชการ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06FB0AAA-A09D-4508-A75A-E2E589B03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4" y="1417894"/>
            <a:ext cx="5099052" cy="6124439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เพื่อส่งเสริมให้บุคลากร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สามารถเป็น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แบบอย่างที่ดีในเรื่องของวินัยข้าราชการ </a:t>
            </a:r>
            <a:b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และส่งเสริมภาพลักษณ์ของกรมราชทัณฑ์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สร้างการรับรู้ให้กับเจ้าหน้าที่ได้ปฏิบัติตามระเบียบขององค์กร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เจ้าหน้าที่กอง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แต่งกายตามระเบียบขององค์กรอย่างเคร่งครัด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เจ้าหน้าที่กอง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8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800" b="1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ตัวแทนเนื้อหา 4">
            <a:extLst>
              <a:ext uri="{FF2B5EF4-FFF2-40B4-BE49-F238E27FC236}">
                <a16:creationId xmlns:a16="http://schemas.microsoft.com/office/drawing/2014/main" xmlns="" id="{A19CA9DC-55BD-4F9C-BA67-98003FA7C2E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9" y="5927659"/>
            <a:ext cx="2465941" cy="2004230"/>
          </a:xfrm>
          <a:prstGeom prst="rect">
            <a:avLst/>
          </a:prstGeom>
        </p:spPr>
      </p:pic>
      <p:pic>
        <p:nvPicPr>
          <p:cNvPr id="5" name="รูปภาพ 4" descr="D:\A\กลุ่มงานจริยธรรม\รายงานการสวมใส่เสื้อขาวทุกวันพุธ\ก.พ\153598.jpg">
            <a:extLst>
              <a:ext uri="{FF2B5EF4-FFF2-40B4-BE49-F238E27FC236}">
                <a16:creationId xmlns:a16="http://schemas.microsoft.com/office/drawing/2014/main" xmlns="" id="{6EE102B4-DE4D-4559-BFFF-EF22FCEEB31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622" y="5927659"/>
            <a:ext cx="2465939" cy="2004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รูปภาพ 5" descr="C:\Users\ZZZ\Desktop\ทำคลิป\348924406_498573062406057_8675776964506323222_n.jpg">
            <a:extLst>
              <a:ext uri="{FF2B5EF4-FFF2-40B4-BE49-F238E27FC236}">
                <a16:creationId xmlns:a16="http://schemas.microsoft.com/office/drawing/2014/main" xmlns="" id="{DF8C2957-627D-4B9B-B127-1E9DBD797FF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439" y="8393220"/>
            <a:ext cx="2465940" cy="185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xmlns="" id="{7CC516F5-5FDE-4C77-B6E4-445B2B7C6FF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455" y="8393220"/>
            <a:ext cx="2469106" cy="185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8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773C4054-B297-4DC9-9C51-D65B2D803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325" y="289744"/>
            <a:ext cx="5099051" cy="1616723"/>
          </a:xfrm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การสร้างวินัยจราจร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64C905BA-E810-4E04-86BE-F9F5A3C1D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411" y="1442923"/>
            <a:ext cx="5558873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เพื่อส่งเสริมบุคลากรเคารพกฎจราจร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สร้างความปลอดภัยให้กับตนเอง และผู้ใช้ถนน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สร้างการรับรู้ให้กับเจ้าหน้าที่ได้ปฏิบัติ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ตามกฎจราจร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เคารพ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กฎจราจร เพื่อสร้างความปลอดภัยของผู้ขับขี่ และผู้ใช้ถนน</a:t>
            </a:r>
            <a:endParaRPr lang="th-TH" sz="2500" b="1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เจ้าหน้าที่กอง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5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sz="25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xmlns="" id="{EF8A6D60-DBD1-4560-A7E0-42C4804F8B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06" y="8230213"/>
            <a:ext cx="2318814" cy="3091054"/>
          </a:xfrm>
          <a:prstGeom prst="rect">
            <a:avLst/>
          </a:prstGeom>
        </p:spPr>
      </p:pic>
      <p:pic>
        <p:nvPicPr>
          <p:cNvPr id="6" name="รูปภาพ 5" descr="D:\A\กลุ่มงานจริยธรรม\ประเมินองค์กรคุณธรรม\วินัยจราจร\505989.jpg">
            <a:extLst>
              <a:ext uri="{FF2B5EF4-FFF2-40B4-BE49-F238E27FC236}">
                <a16:creationId xmlns:a16="http://schemas.microsoft.com/office/drawing/2014/main" xmlns="" id="{63A6EA36-F1B8-4CB2-A6B1-3A854C05457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80" y="5394558"/>
            <a:ext cx="3019818" cy="2391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รูปภาพ 6" descr="D:\A\กลุ่มงานจริยธรรม\ประเมินองค์กรคุณธรรม\วินัยจราจร\19578.jpg">
            <a:extLst>
              <a:ext uri="{FF2B5EF4-FFF2-40B4-BE49-F238E27FC236}">
                <a16:creationId xmlns:a16="http://schemas.microsoft.com/office/drawing/2014/main" xmlns="" id="{1F196F23-8853-4752-A80B-5DA4E5EE7CC8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011" y="5394558"/>
            <a:ext cx="2907186" cy="2391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xmlns="" id="{1168D10F-164D-4EC9-A0C3-7F62200BBA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011" y="8230213"/>
            <a:ext cx="2907186" cy="288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43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F4D0AB26-85A3-49C5-9EEC-EB56FB502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299" y="244549"/>
            <a:ext cx="5099051" cy="2317986"/>
          </a:xfrm>
        </p:spPr>
        <p:txBody>
          <a:bodyPr>
            <a:normAutofit/>
          </a:bodyPr>
          <a:lstStyle/>
          <a:p>
            <a:r>
              <a:rPr lang="th-TH" sz="40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สวัสดิการความเป็นอยู่ของเจ้าหน้าที่ส่วนกลางกรมราชทัณฑ์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9F55B5F6-F5C9-476D-A57F-7B8F432FD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099" y="2151541"/>
            <a:ext cx="5890436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เพื่อให้คำนึงถึงสวัสดิการความเป็นอยู่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ของเจ้าหน้าที่ส่วนกลางกรม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ราชทัณฑ์ที่ไม่มีรายได้จากค่าเสี่ยงภัย หรือค่าเวรรักษาการณ์เหมือนเรือนจำ/ทัณฑสถาน โดยเฉพาะ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ข้าราชการ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บรรจุ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ใหม่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กรมราชทัณฑ์ได้จัดสวัสดิการให้กับเจ้าหน้าที่ส่วนกลางกรมราชทัณฑ์ เช่น ข้าวสาร อาหารแห้ง น้ำมันพืช น้ำปลา น้ำตาล เป็นประจำทุกเดือน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เจ้าหน้าที่กอง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 ได้รับของสวัสดิการเจ้าหน้าที่จากกรมราชทัณฑ์ และเป็นการสร้างขวัญกำลังใจให้กับเจ้าหน้าที่</a:t>
            </a:r>
            <a:endParaRPr lang="th-TH" sz="2500" b="1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ปฏิบัติได้รับ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ความอนุเคราะห์จากกรม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ราชทัณฑ์ในการจัดหาสวัสดิการสำหรับเจ้าหน้าที่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รูปภาพ 3" descr="D:\A\ลงเฟสกอง\5 4 23\S__38084684.jpg">
            <a:extLst>
              <a:ext uri="{FF2B5EF4-FFF2-40B4-BE49-F238E27FC236}">
                <a16:creationId xmlns:a16="http://schemas.microsoft.com/office/drawing/2014/main" xmlns="" id="{D8E76B88-845A-483F-BCA4-6ADABB01B15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7324946"/>
            <a:ext cx="1959713" cy="28005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รูปภาพ 4" descr="D:\A\ลงเฟสกอง\5 4 23\S__38084696.jpg">
            <a:extLst>
              <a:ext uri="{FF2B5EF4-FFF2-40B4-BE49-F238E27FC236}">
                <a16:creationId xmlns:a16="http://schemas.microsoft.com/office/drawing/2014/main" xmlns="" id="{1ECD4F25-1BAA-4DBD-A6DB-2EBD6600FF8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47"/>
          <a:stretch/>
        </p:blipFill>
        <p:spPr bwMode="auto">
          <a:xfrm>
            <a:off x="3875394" y="10321196"/>
            <a:ext cx="1525732" cy="1600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รูปภาพ 6" descr="D:\A\ลงเฟสกอง\5 4 23\S__38084690.jpg">
            <a:extLst>
              <a:ext uri="{FF2B5EF4-FFF2-40B4-BE49-F238E27FC236}">
                <a16:creationId xmlns:a16="http://schemas.microsoft.com/office/drawing/2014/main" xmlns="" id="{FCDC8521-06A6-4B4A-AF5E-AB9BFA9207B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404" y="10321196"/>
            <a:ext cx="213487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รูปภาพ 8">
            <a:extLst>
              <a:ext uri="{FF2B5EF4-FFF2-40B4-BE49-F238E27FC236}">
                <a16:creationId xmlns:a16="http://schemas.microsoft.com/office/drawing/2014/main" xmlns="" id="{A8EF749E-BB37-451B-ADCD-22D1E395FC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94" y="7324946"/>
            <a:ext cx="2099956" cy="280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12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A7FBCED0-54B6-4C2B-A474-FD5F2897A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83" y="4937007"/>
            <a:ext cx="5099051" cy="2317986"/>
          </a:xfrm>
        </p:spPr>
        <p:txBody>
          <a:bodyPr>
            <a:normAutofit/>
          </a:bodyPr>
          <a:lstStyle/>
          <a:p>
            <a:r>
              <a:rPr lang="th-TH" sz="80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ความดีที่อยากทำ</a:t>
            </a:r>
          </a:p>
        </p:txBody>
      </p:sp>
    </p:spTree>
    <p:extLst>
      <p:ext uri="{BB962C8B-B14F-4D97-AF65-F5344CB8AC3E}">
        <p14:creationId xmlns:p14="http://schemas.microsoft.com/office/powerpoint/2010/main" val="4062336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D9EB8872-3C56-4E6D-86AD-54563265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474" y="159974"/>
            <a:ext cx="5099051" cy="2317986"/>
          </a:xfrm>
        </p:spPr>
        <p:txBody>
          <a:bodyPr/>
          <a:lstStyle/>
          <a:p>
            <a: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มีความจงรักภักดีต่อสถาบันพระมหากษัตริย์</a:t>
            </a:r>
            <a:b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และดำเนินชีวิตตามแนวทางเศรษฐกิจพอเพียง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1392B76D-8E0F-4402-ABDC-96B4BB5C8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474" y="2268499"/>
            <a:ext cx="5099052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เพื่อส่งเสริมให้บุคลากรเป็นแบบอย่างที่ดี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ในการดำเนินการตามนโยบายต่างๆ และสามารถสร้างความเชื่อมั่นให้กับหน่วยงาน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อื่นๆ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ปฏิบัติตามได้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ประชาสัมพันธ์ให้กับเจ้าหน้าที่ที่สนใจ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ชีวิตตามหลักเศรษฐกิจ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พอเพียง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ด้วย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การออมเงิน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ร่วม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กิจกรรมเจ้าหน้าที่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ราชทัณฑ์รู้ออม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และยัง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สามารถบริหารจัดการเงินออมของตนเองได้ดีขึ้น และมีเงินเก็บออมมากขึ้น</a:t>
            </a:r>
            <a:endParaRPr lang="th-TH" sz="2500" b="1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เจ้าหน้าที่กอง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xmlns="" id="{DD7DFF3E-21B3-420C-98CD-1F5B6A38EF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854" y="9722822"/>
            <a:ext cx="2745484" cy="2059579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xmlns="" id="{170D8FE7-269D-49F4-A3A3-07CF78DBEF7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7520" y="7009563"/>
            <a:ext cx="2238153" cy="25750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2782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79474" y="0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ปฏิบัติหน้าที่ด้วยความซื่อสัตย์สุจริต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79474" y="1917624"/>
            <a:ext cx="5099052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เพื่อส่งเสริมให้บุคลากรมีจิตสำนึก </a:t>
            </a:r>
            <a:endParaRPr lang="th-TH" sz="2500" dirty="0" smtClean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มีค่านิยมในการปฏิบัติราชการขององค์กร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อย่าง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คุณภาพ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คุณธรรม และความรับผิดชอบในการป้องกันการทุจริต ประพฤติมิชอบ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การดำเนินงาน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ประชาสัมพันธ์นโยบาย </a:t>
            </a:r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No Gift Policy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เพื่อให้กับเจ้าหน้าที่ปฏิบัติตามนโยบายอย่างเคร่งครัด และเป็นไปในแนวทางเดียวกัน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ยึดถือและปฏิบัติอย่าง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เคร่งครัด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1026" name="Picture 2" descr="C:\Users\ZZZ\Desktop\ทำคลิป\319187090_125820953662583_527613109815954936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687" y="9826493"/>
            <a:ext cx="1270625" cy="1796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xmlns="" id="{4015C540-C309-4009-B08E-3E4C49BA74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05" y="6327644"/>
            <a:ext cx="1315701" cy="3305090"/>
          </a:xfrm>
          <a:prstGeom prst="rect">
            <a:avLst/>
          </a:prstGeom>
        </p:spPr>
      </p:pic>
      <p:pic>
        <p:nvPicPr>
          <p:cNvPr id="6" name="รูปภาพ 5">
            <a:extLst>
              <a:ext uri="{FF2B5EF4-FFF2-40B4-BE49-F238E27FC236}">
                <a16:creationId xmlns:a16="http://schemas.microsoft.com/office/drawing/2014/main" xmlns="" id="{3FFDC8C7-4CE2-4DE1-B46D-114CE0D6FE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025" r="8286" b="25679"/>
          <a:stretch/>
        </p:blipFill>
        <p:spPr>
          <a:xfrm>
            <a:off x="5240728" y="6280613"/>
            <a:ext cx="1097465" cy="4225952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DBDB791D-3A9B-4A36-957E-4F85D68E20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5" b="5317"/>
          <a:stretch/>
        </p:blipFill>
        <p:spPr>
          <a:xfrm>
            <a:off x="2600319" y="6327644"/>
            <a:ext cx="1728921" cy="330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6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79474" y="127591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การจัดช่องทางรับเรื่องร้องเรียน/แจ้งเบาะแส/ความคิดเห็นและเผยแพร่ข้อมูลข่าวสาร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79474" y="1917624"/>
            <a:ext cx="5099052" cy="612443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เพื่อเปิดโอกาสให้เจ้าหน้าที่และประชาชน เข้าถึงการแสดงความคิดเห็น ข้อร้องเรียน แจ้งเบาะแส และเป็นการเผยแพร่ข้อมูลข่าวสารอย่างสะดวกรวดเร็ว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ได้จัดทำช่องทางการแสดงความคิดเห็น ร้องเรียนหรือร้องทุกข์ และเผยแพร่ข้อมูลข่าวสาร เช่น เว็บไซต์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เพจเฟซบุ๊ก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r>
              <a:rPr lang="en-US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DOC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และตู้รับเรื่องร้องเรียน เจ้าหน้าที่และประชาชนทั่วไปสามารถแสดงความคิดเห็น ร้องเรียนหรือร้องทุกข์ได้อย่างสะดวก พร้อมทั้งเป็นการเผยแพร่ข้อมูลข่าวสารให้ได้ทราบ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ปฏิบัติได้จัดช่องทางการรับเรื่องต่างๆ และเผยแพร่ข้อมูลข่าวสาร เช่น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เว็บไซต์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เพจเฟซบุ๊ก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r>
              <a:rPr lang="en-US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DOC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และตู้รับเรื่อง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ร้องเรียน </a:t>
            </a:r>
            <a:endParaRPr lang="th-TH" sz="2500" b="1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รูปภาพ 3" descr="D:\A\ITA ปี66\149846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"/>
          <a:stretch/>
        </p:blipFill>
        <p:spPr bwMode="auto">
          <a:xfrm>
            <a:off x="2579114" y="7604685"/>
            <a:ext cx="3895394" cy="191145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รูปภาพ 4" descr="D:\A\กลุ่มงานจริยธรรม\1811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39" r="2233"/>
          <a:stretch/>
        </p:blipFill>
        <p:spPr bwMode="auto">
          <a:xfrm>
            <a:off x="247957" y="7604686"/>
            <a:ext cx="1961205" cy="33690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รูปภาพ 5" descr="D:\A\กลุ่มงานจริยธรรม\1811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1" t="13805" r="11110" b="23906"/>
          <a:stretch/>
        </p:blipFill>
        <p:spPr bwMode="auto">
          <a:xfrm>
            <a:off x="3216348" y="9694270"/>
            <a:ext cx="2620927" cy="15337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8724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90046" y="116958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จิตอาสาช่วยเหลือสังคมบำเพ็ญประโยชน์ตามโอกาสต่างๆ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79474" y="1747503"/>
            <a:ext cx="5099052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เพื่อส่งเสริมให้บุคลากรมี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ความเอื้อเฟื้อ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เผื่อแผ่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และทำเพื่อประโยชน์ส่วนรวม รู้จักการให้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ไม่เห็นแก่ประโยชน์ส่วนตน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ดำเนินงาน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จัดรายชื่อเจ้าหน้าที่เพื่อเข้าร่วมกิจกรรมจิตอาสา ประชาสัมพันธ์ให้กับเจ้าหน้าที่ที่สนใจในการร่วมกิจกรรมจิตอาสา และกิจกรรมจิตอาสาบริจาคโลหิตตามโอกาสต่างๆ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เข้าร่วมกิจกรรมจิตอาสา และบริจาคโลหิต เพื่อถวายเป็นพระราช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กุศล เป็นการแสดงออกถึงความจงรักภักดีต่อสถาบันพระมหากษัตริย์</a:t>
            </a:r>
            <a:endParaRPr lang="th-TH" sz="2500" b="1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2050" name="Picture 2" descr="D:\A\กลุ่มงานจริยธรรม\กิจกรรมหน้าบ้านน่ามอง\317556363_123103147267697_8144557813106622326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52" y="7368363"/>
            <a:ext cx="2439466" cy="182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A\กลุ่มงานจริยธรรม\กิจกรรมหน้าบ้านน่ามอง\จิตอาสา 11 7 23\215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761" y="7396074"/>
            <a:ext cx="2472551" cy="185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A\กลุ่มงานจริยธรรม\ประเมินองค์กรคุณธรรม\บริจาคโลหิต\27025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933" y="9417567"/>
            <a:ext cx="135030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A\กลุ่มงานจริยธรรม\ประเมินองค์กรคุณธรรม\บริจาคโลหิต\S__1252229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88" y="9417567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D:\A\กลุ่มงานจริยธรรม\ประเมินองค์กรคุณธรรม\บริจาคโลหิต\S__78356487_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98" y="9417567"/>
            <a:ext cx="134969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D:\A\กลุ่มงานจริยธรรม\ประเมินองค์กรคุณธรรม\บริจาคโลหิต\S__7835648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785" y="9417567"/>
            <a:ext cx="134969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542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79474" y="117444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ร่วมฟัง</a:t>
            </a:r>
            <a:r>
              <a:rPr lang="th-TH" b="1" dirty="0" err="1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เทศน</a:t>
            </a:r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และเสวนาธรรม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79474" y="1843196"/>
            <a:ext cx="5099052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มีคุณธรรมจริยธรรม และตะหนักถึงความสำคัญทางพุทธศาสนา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จัดรายชื่อเจ้าหน้าที่เพื่อเข้าร่วม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กิจกรรมทำบุญตักบาตรประจำเดือน ประชาสัมพันธ์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ให้กับเจ้าหน้าที่ที่สนใจในการร่วม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กิจกรรมทำบุญตักบาตร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เข้าร่วม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กิจกรรมทำบุญตักบาตรเป็นประจำทุกเดือน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3074" name="Picture 2" descr="C:\Users\ZZZ\Desktop\ทำคลิป\355667967_218979874346690_528187850694486433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16" y="5574082"/>
            <a:ext cx="240054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ZZZ\Desktop\ทำคลิป\349095878_641042100789042_614383503951525236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16" y="9575944"/>
            <a:ext cx="240054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รูปภาพ 5" descr="D:\A\ลงเฟสกอง\26 5 23\1474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16" y="7545895"/>
            <a:ext cx="2400541" cy="1879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C:\Users\ZZZ\Desktop\ทำคลิป\343572852_946308840046774_9043307811986570777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99"/>
          <a:stretch/>
        </p:blipFill>
        <p:spPr bwMode="auto">
          <a:xfrm>
            <a:off x="4220407" y="9575944"/>
            <a:ext cx="1668335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ZZZ\Desktop\ทำคลิป\338524784_1628694387626648_611256201624041568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728" y="7545895"/>
            <a:ext cx="1349696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รูปภาพ 8" descr="D:\A\ลงเฟสกอง\26 5 23\S__4055040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842" y="5574082"/>
            <a:ext cx="2373469" cy="180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327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79474" y="0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มีความรักสามัคคีภายในองค์กร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79474" y="1758136"/>
            <a:ext cx="5099052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ส่งเสริมให้บุคลากรมีวัฒนธรรม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องค์กร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แข็งแกร่ง และส่งเสริมสภาพแวดล้อมการทำงาน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รู้สึก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ความสนุกกับสถานที่ทำงานในทุกวัน ส่งผลให้การ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ทำงาน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มี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ประสิทธิภาพมากขึ้น</a:t>
            </a:r>
          </a:p>
          <a:p>
            <a:pPr marL="0" indent="0"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ดำเนินงาน 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ปฏิบัติได้จัดกิจกรรม</a:t>
            </a:r>
          </a:p>
          <a:p>
            <a:pPr marL="0" indent="0">
              <a:spcAft>
                <a:spcPts val="0"/>
              </a:spcAft>
              <a:buNone/>
            </a:pP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สันทนา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การเพื่อสร้างความรัก ความสามัคคีภายในองค์กร</a:t>
            </a:r>
          </a:p>
          <a:p>
            <a:pPr marL="0" indent="0"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เข้าร่วม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กิจกรรม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สันทนา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 เป็นไปด้วยความเรียบร้อย ก่อให้เกิดความสามัคคีกันภายในองค์กร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097" name="Picture 1" descr="D:\A\กลุ่มงานจริยธรรม\ประเมินองค์กรคุณธรรม\สงกรานต์\S__106987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2" y="7153939"/>
            <a:ext cx="2400541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ตัวแทนเนื้อหา 4">
            <a:extLst>
              <a:ext uri="{FF2B5EF4-FFF2-40B4-BE49-F238E27FC236}">
                <a16:creationId xmlns:a16="http://schemas.microsoft.com/office/drawing/2014/main" xmlns="" id="{5E1FDB92-268A-4D8B-A3D5-8C84ACEF61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832" y="7153939"/>
            <a:ext cx="2400541" cy="1800000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69EDE895-760D-4BE2-AD68-11D1E9B35C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93" y="9620834"/>
            <a:ext cx="2400541" cy="1800000"/>
          </a:xfrm>
          <a:prstGeom prst="rect">
            <a:avLst/>
          </a:prstGeom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xmlns="" id="{6B40F44C-9B2A-408C-B3A5-22834D603E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05" y="9620834"/>
            <a:ext cx="2400541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42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79474" y="0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การสร้างวัฒนธรรมองค์กร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879474" y="1651810"/>
            <a:ext cx="5099052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เพื่อเป็นการสร้างขวัญ และกำลังใจให้กับบุคลากรให้ปฏิบัติหน้าที่ให้เป็นไปในแนวทาง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เดียวกัน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การดำเนินงาน 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ได้มอบประกาศนียบัตรการยกย่องเชิดชูบุคลากรและหน่วยงานที่มีคุณธรรม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หรือทำความดีจนเป็นแบบอย่างได้ เพื่อสร้างขวัญกำลังใจให้เจ้าหน้าที่ประพฤติปฏิบัติไปในแนวทางเดียวกัน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ปฏิบัติยึดถือเป็นแบบอย่าง และปฏิบัติหน้าที่ไปในแนวทางเดียวกัน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pic>
        <p:nvPicPr>
          <p:cNvPr id="4" name="รูปภาพ 3" descr="D:\A\กลุ่มงานจริยธรรม\ประเมินองค์กรคุณธรรม\เชิดชู\1 0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4173" y="5699125"/>
            <a:ext cx="2123440" cy="2917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รูปภาพ 4" descr="D:\A\กลุ่มงานจริยธรรม\ประเมินองค์กรคุณธรรม\เชิดชู\3 00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7782" y="5868321"/>
            <a:ext cx="2123438" cy="257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รูปภาพ 5" descr="D:\A\กลุ่มงานจริยธรรม\ประเมินองค์กรคุณธรรม\เชิดชู\S__1175556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03" y="8633638"/>
            <a:ext cx="2481580" cy="188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ตัวแทนเนื้อหา 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09" y="8680933"/>
            <a:ext cx="2201383" cy="183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610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79474" y="212650"/>
            <a:ext cx="5099051" cy="2317986"/>
          </a:xfrm>
        </p:spPr>
        <p:txBody>
          <a:bodyPr/>
          <a:lstStyle/>
          <a:p>
            <a:r>
              <a:rPr lang="th-TH" b="1" dirty="0" smtClean="0">
                <a:solidFill>
                  <a:schemeClr val="accent3">
                    <a:lumMod val="50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การร่วมแสดงความยินดีและขอพรผู้ใหญ่หรือผู้บังคับบัญชาตามเทศกาลหรือโอกาส</a:t>
            </a:r>
            <a:endParaRPr lang="th-TH" b="1" dirty="0">
              <a:solidFill>
                <a:schemeClr val="accent3">
                  <a:lumMod val="50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723015" y="2013318"/>
            <a:ext cx="5465134" cy="6124439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</a:rPr>
              <a:t>วัตถุประสงค์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เพื่อความเป็นสิริมงคลกับบุคลากร </a:t>
            </a:r>
            <a:endParaRPr lang="th-TH" sz="2500" dirty="0" smtClean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แสดงออกถึงความเคารพต่อ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ผู้ใหญ่หรือผู้บังคับบัญชา</a:t>
            </a:r>
            <a:endParaRPr lang="th-TH" sz="2500" dirty="0">
              <a:solidFill>
                <a:schemeClr val="accent3">
                  <a:lumMod val="5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การดำเนินงาน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เข้าร่วมพิธีรดน้ำดำหัวผู้ใหญ่ เพื่อเป็นการแสดงความเคารพ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ต่อผู้ใหญ่ พร้อมทั้งรับคำอวยพรเพื่อความเป็นสิริมงคลของชีวิต เนื่องในประเพณีสงกรานต์</a:t>
            </a:r>
          </a:p>
          <a:p>
            <a:pPr marL="0" indent="0"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ของการดำเนินงาน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 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เข้า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ร่วมพิธีรดน้ำดำหัว</a:t>
            </a: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ผู้ใหญ่ และรับคำอวยพร 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เพื่อความเป็นสิริมงคลของชีวิต และสามารถนำไป</a:t>
            </a:r>
            <a:b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500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ประพฤติปฏิบัติในชีวิตประจำวันได้</a:t>
            </a:r>
          </a:p>
          <a:p>
            <a:pPr marL="0" indent="0">
              <a:spcAft>
                <a:spcPts val="0"/>
              </a:spcAft>
              <a:buNone/>
            </a:pPr>
            <a:r>
              <a:rPr lang="th-TH" sz="2500" b="1" dirty="0" smtClean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</a:t>
            </a:r>
            <a:r>
              <a:rPr lang="th-TH" sz="2500" b="1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ที่ทำให้บรรลุเป้าหมาย 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เจ้าหน้าที่</a:t>
            </a:r>
            <a:r>
              <a:rPr lang="th-TH" sz="2500" dirty="0" err="1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500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ตัวแทนเนื้อหา 4">
            <a:extLst>
              <a:ext uri="{FF2B5EF4-FFF2-40B4-BE49-F238E27FC236}">
                <a16:creationId xmlns:a16="http://schemas.microsoft.com/office/drawing/2014/main" xmlns="" id="{88CACD51-E817-4E5B-A6A2-ADD2EDF246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51" y="7176000"/>
            <a:ext cx="2880000" cy="2160000"/>
          </a:xfrm>
          <a:prstGeom prst="rect">
            <a:avLst/>
          </a:prstGeom>
        </p:spPr>
      </p:pic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xmlns="" id="{350029DD-D445-4542-8B95-E4458613A9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15" y="7176000"/>
            <a:ext cx="2879999" cy="2160000"/>
          </a:xfrm>
          <a:prstGeom prst="rect">
            <a:avLst/>
          </a:prstGeom>
        </p:spPr>
      </p:pic>
      <p:pic>
        <p:nvPicPr>
          <p:cNvPr id="6" name="Picture 2" descr="D:\A\กลุ่มงานจริยธรรม\ประเมินองค์กรคุณธรรม\สงกรานต์\Bosston-028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51" y="9541312"/>
            <a:ext cx="2852660" cy="1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5C10A10B-309A-4872-9ECE-68E1ED23A4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14" y="9541312"/>
            <a:ext cx="288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80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5000"/>
    </mc:Choice>
    <mc:Fallback>
      <p:transition spd="slow" advClick="0" advTm="500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ชีวภาพ">
  <a:themeElements>
    <a:clrScheme name="ชีวภาพ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ชีวภาพ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ชีวภาพ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659</TotalTime>
  <Words>1118</Words>
  <Application>Microsoft Office PowerPoint</Application>
  <PresentationFormat>กำหนดเอง</PresentationFormat>
  <Paragraphs>107</Paragraphs>
  <Slides>16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17" baseType="lpstr">
      <vt:lpstr>ชีวภาพ</vt:lpstr>
      <vt:lpstr>การขับเคลื่อนองค์กรคุณธรรม ประจำปีงบประมาณ พ.ศ. 2566 กองทัณฑปฏิบัติ </vt:lpstr>
      <vt:lpstr>ผลการดำเนินกิจกรรมตามคุณธรรมเป้าหมาย กองทัณฑปฏิบัติ กรมราชทัณฑ์ ประจำปีงบประมาณ พ.ศ. 2566</vt:lpstr>
      <vt:lpstr>ปัญหาที่อยากแก้</vt:lpstr>
      <vt:lpstr>การใช้ทรัพยากรอย่างคุ้มค่า</vt:lpstr>
      <vt:lpstr>วินัยการแต่งกายของข้าราชการ</vt:lpstr>
      <vt:lpstr>การสร้างวินัยจราจร</vt:lpstr>
      <vt:lpstr>สวัสดิการความเป็นอยู่ของเจ้าหน้าที่ส่วนกลางกรมราชทัณฑ์</vt:lpstr>
      <vt:lpstr>ความดีที่อยากทำ</vt:lpstr>
      <vt:lpstr>มีความจงรักภักดีต่อสถาบันพระมหากษัตริย์ และดำเนินชีวิตตามแนวทางเศรษฐกิจพอเพียง</vt:lpstr>
      <vt:lpstr>ปฏิบัติหน้าที่ด้วยความซื่อสัตย์สุจริต</vt:lpstr>
      <vt:lpstr>การจัดช่องทางรับเรื่องร้องเรียน/แจ้งเบาะแส/ความคิดเห็นและเผยแพร่ข้อมูลข่าวสาร</vt:lpstr>
      <vt:lpstr>จิตอาสาช่วยเหลือสังคมบำเพ็ญประโยชน์ตามโอกาสต่างๆ</vt:lpstr>
      <vt:lpstr>ร่วมฟังเทศนและเสวนาธรรม</vt:lpstr>
      <vt:lpstr>มีความรักสามัคคีภายในองค์กร</vt:lpstr>
      <vt:lpstr>การสร้างวัฒนธรรมองค์กร</vt:lpstr>
      <vt:lpstr>การร่วมแสดงความยินดีและขอพรผู้ใหญ่หรือผู้บังคับบัญชาตามเทศกาลหรือโอกาส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การขับเคลื่อนองค์กรคุณธรรม ประจำปีงบประมาณ พ.ศ. 2566</dc:title>
  <dc:creator>ศยากร ชูลำภู</dc:creator>
  <cp:lastModifiedBy>ZZZ</cp:lastModifiedBy>
  <cp:revision>52</cp:revision>
  <cp:lastPrinted>2023-07-14T06:54:43Z</cp:lastPrinted>
  <dcterms:created xsi:type="dcterms:W3CDTF">2023-07-13T05:03:31Z</dcterms:created>
  <dcterms:modified xsi:type="dcterms:W3CDTF">2023-07-14T07:29:39Z</dcterms:modified>
</cp:coreProperties>
</file>