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338" r:id="rId22"/>
    <p:sldId id="280" r:id="rId23"/>
    <p:sldId id="281" r:id="rId24"/>
    <p:sldId id="282" r:id="rId25"/>
    <p:sldId id="283" r:id="rId26"/>
    <p:sldId id="284" r:id="rId27"/>
    <p:sldId id="285" r:id="rId28"/>
    <p:sldId id="340" r:id="rId29"/>
    <p:sldId id="286" r:id="rId30"/>
    <p:sldId id="341" r:id="rId31"/>
    <p:sldId id="287" r:id="rId32"/>
    <p:sldId id="288" r:id="rId33"/>
    <p:sldId id="289" r:id="rId34"/>
    <p:sldId id="290" r:id="rId35"/>
    <p:sldId id="291" r:id="rId36"/>
    <p:sldId id="292" r:id="rId37"/>
    <p:sldId id="342" r:id="rId38"/>
    <p:sldId id="343" r:id="rId39"/>
    <p:sldId id="346" r:id="rId40"/>
    <p:sldId id="293" r:id="rId41"/>
    <p:sldId id="294" r:id="rId42"/>
    <p:sldId id="334" r:id="rId43"/>
    <p:sldId id="339" r:id="rId44"/>
    <p:sldId id="337" r:id="rId45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A2B4BEEB-A7C9-4052-BF2E-E534E8E503B7}">
          <p14:sldIdLst>
            <p14:sldId id="256"/>
            <p14:sldId id="257"/>
            <p14:sldId id="258"/>
            <p14:sldId id="259"/>
            <p14:sldId id="261"/>
            <p14:sldId id="262"/>
            <p14:sldId id="264"/>
            <p14:sldId id="265"/>
            <p14:sldId id="266"/>
            <p14:sldId id="267"/>
            <p14:sldId id="268"/>
            <p14:sldId id="269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338"/>
            <p14:sldId id="280"/>
            <p14:sldId id="281"/>
            <p14:sldId id="282"/>
            <p14:sldId id="283"/>
            <p14:sldId id="284"/>
            <p14:sldId id="285"/>
            <p14:sldId id="340"/>
            <p14:sldId id="286"/>
            <p14:sldId id="341"/>
            <p14:sldId id="287"/>
            <p14:sldId id="288"/>
            <p14:sldId id="289"/>
            <p14:sldId id="290"/>
            <p14:sldId id="291"/>
            <p14:sldId id="292"/>
            <p14:sldId id="342"/>
            <p14:sldId id="343"/>
            <p14:sldId id="346"/>
            <p14:sldId id="293"/>
            <p14:sldId id="294"/>
            <p14:sldId id="334"/>
            <p14:sldId id="339"/>
            <p14:sldId id="33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 autoAdjust="0"/>
  </p:normalViewPr>
  <p:slideViewPr>
    <p:cSldViewPr snapToObjects="1">
      <p:cViewPr varScale="1">
        <p:scale>
          <a:sx n="72" d="100"/>
          <a:sy n="72" d="100"/>
        </p:scale>
        <p:origin x="660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DFAD75A-E07A-4972-A6C4-E020CAC5A5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6050FD92-9370-4347-84E7-9ABC5C3BBF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E6F6281-1427-4E31-8E9B-38B4A9A63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10/07/66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D687EBC-DB0D-4254-A7F0-2AC28D2BF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E99D7BE-7E66-4E03-867D-FCB89F9CC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996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0FBA5B4-0310-4950-B9B0-6D8B9113D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E9FF55C-782C-45C8-B23E-C71B0BB25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97E3ED2-E0F8-4B16-877E-2FD956B19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10/07/66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E2C3870-6B85-4F3E-BE80-84407C4F0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BA1C7F1-5DB3-45D0-98D0-973218A06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864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8C127A9-F169-4214-9A71-F1F96EEB4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A1E49F5-B33C-4891-8136-5B60508A4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10B9ACB-EFB7-40B2-A7D8-D9ED64D4C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10/07/66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0A1B9AB-A65C-4DD4-839F-C671620D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EC76E31-08AC-4134-B4D0-C0E40B1DB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724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6A0E962-C474-46F7-943F-FAAA7A3B9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AED6CC4-9AA3-4345-B1A5-AA23764F5B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33B4BB13-8897-485D-A84B-44D9843462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66A4F264-63C6-493B-9598-817A090E7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10/07/66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94E0CB2A-4E5C-4D5F-8CDE-DA0681EB3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FCE8E61-7139-4AC6-832C-5BF887036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6769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DC79C81-9B54-4B36-A77E-08664B067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87580EBF-3E73-4EE0-BD4C-E39093328E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A7ED4F4E-CE6E-46C8-BF89-EDB083CF9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C03F6CE9-CBD7-4872-8FFD-B3ED5A095A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AFF2A2B3-F413-4674-A39C-4942A97A0C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851CF2BF-BE62-4F96-8C0D-E6E260922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10/07/66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0B61CE90-B7CC-43CA-B0D8-944EC6F22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06A4CE4C-5BAB-40E0-9B8E-D1BF3032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5873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3DA5B56-EBD7-4B9B-A5D4-763A9F80E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44B306F1-979A-431E-A839-E69FDB2B5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10/07/66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0B109336-F6A6-4F15-802D-E69438AF6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67F2ADFB-FC78-4EE4-81D1-D212D7835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2245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17E2F195-DCDC-4686-8C01-C21A23281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10/07/66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39F91B8D-5132-4716-92C4-335582FD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48FC8A90-7633-47CE-B91D-586AAB966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5245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C952207-0763-4086-9AB4-43CCC7575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0A609626-8F7A-40D0-96AC-4D9B9D5EB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D9BE3E5B-340E-4C6E-B46A-2F865F0A8E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46B98EA-0F5D-4EDC-9453-D9965A8FB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10/07/66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BB418505-F7DC-4D25-841A-4B71EC60B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00C0AAAE-F222-494D-A533-B5B92212C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102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2BE2D27-FC7B-410B-B1C9-4A7C72C62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B65D7D0F-BAE7-4E17-AB86-070550B337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BE126035-CCE0-4B79-B548-B6E3403FA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1561196-82CF-4819-9ABF-7B27E170A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10/07/66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DE47F76-E62E-4C4A-A47E-398B1EBB5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FC85C068-FA92-46A9-BE58-DB5E9A0F8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3677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456AA4A-6F5F-48F1-8E2A-8D6173B8E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D7682494-7EEA-458D-B2AA-6D348186B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2B99D98-A46C-4ECE-8D5B-9A8FB97BB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10/07/66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777DC81-0A70-40C9-B516-E42ED318E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75497860-3BE2-41AC-AB94-4D69F5D18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4924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1B4F7E05-63AB-4BA0-9F41-0B6F98D116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05F95E7A-5F3F-4F97-8D72-1269B891D9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5B722CEF-6750-482E-A356-5B20C8E61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10/07/66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3C5F4CB-D836-4CF7-8F82-976FF93BF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E93A728-7956-47A2-8216-7031CFB30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850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CFE61B30-F65A-4CA6-A83F-A1116CD4F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18A23407-9CB5-49C5-A8E5-DC2F94006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0C305EF-5891-47A4-87EA-026578629C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22A0E-A319-4D03-9950-22FE28531052}" type="datetimeFigureOut">
              <a:rPr lang="th-TH" smtClean="0"/>
              <a:t>10/07/66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F0413934-217B-4533-B1BD-9729ED7737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DD2DCD1-F977-4B30-B146-D0FCE99B3D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1577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wma"/><Relationship Id="rId1" Type="http://schemas.openxmlformats.org/officeDocument/2006/relationships/audi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225E5D6-A417-47E2-A01E-D95A86AC86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240" y="777240"/>
            <a:ext cx="5303520" cy="5303520"/>
          </a:xfrm>
          <a:prstGeom prst="rect">
            <a:avLst/>
          </a:prstGeom>
        </p:spPr>
      </p:pic>
      <p:pic>
        <p:nvPicPr>
          <p:cNvPr id="10" name="X2Download.app - ตามรอยพ่อ - แอ๊ด คาราบาว (128 kbps)">
            <a:hlinkClick r:id="" action="ppaction://media"/>
            <a:extLst>
              <a:ext uri="{FF2B5EF4-FFF2-40B4-BE49-F238E27FC236}">
                <a16:creationId xmlns:a16="http://schemas.microsoft.com/office/drawing/2014/main" id="{0B4D6566-6B6C-4B69-8776-A7934E24C85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76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31B9E650-F325-49AA-A3CC-A4DD84932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800" y="941128"/>
            <a:ext cx="5544400" cy="497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6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CCBB0DA-17B5-4E62-89DB-36BD34DF5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h-TH" sz="6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การขับเคลื่อนองค์กรคุณธรรม </a:t>
            </a:r>
            <a:br>
              <a:rPr lang="th-TH" sz="6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6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ประจำปีงบประมาณ พ.ศ. 2566</a:t>
            </a:r>
          </a:p>
        </p:txBody>
      </p:sp>
      <p:pic>
        <p:nvPicPr>
          <p:cNvPr id="12" name="ตัวแทนเนื้อหา 11">
            <a:extLst>
              <a:ext uri="{FF2B5EF4-FFF2-40B4-BE49-F238E27FC236}">
                <a16:creationId xmlns:a16="http://schemas.microsoft.com/office/drawing/2014/main" id="{A4A9CFDC-A758-42E0-A229-59CBE4CD24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628" y="1758927"/>
            <a:ext cx="5798744" cy="4833650"/>
          </a:xfrm>
        </p:spPr>
      </p:pic>
    </p:spTree>
    <p:extLst>
      <p:ext uri="{BB962C8B-B14F-4D97-AF65-F5344CB8AC3E}">
        <p14:creationId xmlns:p14="http://schemas.microsoft.com/office/powerpoint/2010/main" val="174981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44B7FD9-85E8-424B-B3A2-1EFB05AA3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ประกาศเจตนารมณ์ </a:t>
            </a:r>
            <a:r>
              <a:rPr lang="th-TH" b="1" dirty="0" err="1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 </a:t>
            </a:r>
            <a:br>
              <a:rPr lang="th-TH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ประจำปีงบประมาณ พ.ศ. 2566</a:t>
            </a:r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971CBF58-9137-463E-97BE-10A26A1250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1707412"/>
            <a:ext cx="3603600" cy="5097351"/>
          </a:xfrm>
        </p:spPr>
      </p:pic>
      <p:pic>
        <p:nvPicPr>
          <p:cNvPr id="4" name="ตัวแทนเนื้อหา 4">
            <a:extLst>
              <a:ext uri="{FF2B5EF4-FFF2-40B4-BE49-F238E27FC236}">
                <a16:creationId xmlns:a16="http://schemas.microsoft.com/office/drawing/2014/main" id="{BCBEE2D3-C81D-4B0D-88BC-00382B2249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04" y="1690688"/>
            <a:ext cx="3602257" cy="510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2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580FA37-BF80-44A7-BDC9-A802CC3B6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h-TH" sz="8000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ปัญหาที่อยากแก้</a:t>
            </a:r>
          </a:p>
        </p:txBody>
      </p:sp>
    </p:spTree>
    <p:extLst>
      <p:ext uri="{BB962C8B-B14F-4D97-AF65-F5344CB8AC3E}">
        <p14:creationId xmlns:p14="http://schemas.microsoft.com/office/powerpoint/2010/main" val="114758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5F67C13-A5C3-40A5-81DB-04473C56D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666" y="665871"/>
            <a:ext cx="8596668" cy="1320800"/>
          </a:xfrm>
        </p:spPr>
        <p:txBody>
          <a:bodyPr/>
          <a:lstStyle/>
          <a:p>
            <a:pPr algn="ctr"/>
            <a:r>
              <a:rPr lang="th-TH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การใช้ทรัพยากรอย่างคุ้มค่า</a:t>
            </a:r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114D84A7-95AB-40D8-A5A9-45542D3EBC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1691442"/>
            <a:ext cx="3502051" cy="4816352"/>
          </a:xfr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0FC08EB7-4584-4C3F-BB6B-B88DFCCC8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1528" y="2758382"/>
            <a:ext cx="3176291" cy="1341236"/>
          </a:xfrm>
          <a:prstGeom prst="ellipse">
            <a:avLst/>
          </a:prstGeom>
          <a:solidFill>
            <a:schemeClr val="bg1"/>
          </a:solidFill>
          <a:ln w="63500" cap="rnd">
            <a:solidFill>
              <a:srgbClr val="00206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9815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7419298C-091D-4BE1-BF90-157CF51D5FC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">
            <a:off x="7536160" y="476672"/>
            <a:ext cx="4470757" cy="5959666"/>
          </a:xfrm>
        </p:spPr>
      </p:pic>
      <p:pic>
        <p:nvPicPr>
          <p:cNvPr id="7" name="ตัวแทนเนื้อหา 6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3" r="-134" b="12420"/>
          <a:stretch/>
        </p:blipFill>
        <p:spPr>
          <a:xfrm rot="-180000">
            <a:off x="191344" y="383824"/>
            <a:ext cx="3556199" cy="6090351"/>
          </a:xfrm>
        </p:spPr>
      </p:pic>
      <p:pic>
        <p:nvPicPr>
          <p:cNvPr id="8" name="Picture 2" descr="D:\กลุ่มงานจริยธรรมกรมราชทัณฑ์\การขับเคลื่อนองค์กรคุณธรรม\รูป\305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126" y="260648"/>
            <a:ext cx="4798113" cy="639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42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92c6e27c-b8f3-4ca8-bf92-43cc02446db9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84968" y="565292"/>
            <a:ext cx="3222063" cy="5727415"/>
          </a:xfrm>
        </p:spPr>
      </p:pic>
    </p:spTree>
    <p:extLst>
      <p:ext uri="{BB962C8B-B14F-4D97-AF65-F5344CB8AC3E}">
        <p14:creationId xmlns:p14="http://schemas.microsoft.com/office/powerpoint/2010/main" val="322751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817E07C-0751-4BF1-B8BB-BE02BA0F7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60" y="116632"/>
            <a:ext cx="10515600" cy="1325563"/>
          </a:xfrm>
        </p:spPr>
        <p:txBody>
          <a:bodyPr/>
          <a:lstStyle/>
          <a:p>
            <a:pPr algn="ctr"/>
            <a:r>
              <a:rPr lang="th-TH" b="1" dirty="0">
                <a:solidFill>
                  <a:schemeClr val="accent1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วินัยการแต่งกายของข้าราชการ</a:t>
            </a:r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A19CA9DC-55BD-4F9C-BA67-98003FA7C2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970" y="1229609"/>
            <a:ext cx="6992059" cy="5245230"/>
          </a:xfrm>
        </p:spPr>
      </p:pic>
    </p:spTree>
    <p:extLst>
      <p:ext uri="{BB962C8B-B14F-4D97-AF65-F5344CB8AC3E}">
        <p14:creationId xmlns:p14="http://schemas.microsoft.com/office/powerpoint/2010/main" val="88039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 descr="D:\A\กลุ่มงานจริยธรรม\รายงานการสวมใส่เสื้อขาวทุกวันพุธ\ก.พ\153598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204" y="260648"/>
            <a:ext cx="9151591" cy="63367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062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C425CBCC-0297-4709-97EA-A2813BF1C3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003" y="224281"/>
            <a:ext cx="4805994" cy="6409438"/>
          </a:xfr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781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93FA486-3792-4218-95D1-BA592803E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dirty="0">
                <a:solidFill>
                  <a:schemeClr val="accent1">
                    <a:lumMod val="50000"/>
                  </a:schemeClr>
                </a:solidFill>
              </a:rPr>
              <a:t>วินัยจราจรในกรมราชทัณฑ์</a:t>
            </a:r>
          </a:p>
        </p:txBody>
      </p:sp>
      <p:pic>
        <p:nvPicPr>
          <p:cNvPr id="1026" name="Picture 2" descr="D:\A\กลุ่มงานจริยธรรม\ประเมินองค์กรคุณธรรม\วินัยจราจร\1957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1" t="13649" r="18990" b="12035"/>
          <a:stretch/>
        </p:blipFill>
        <p:spPr bwMode="auto">
          <a:xfrm>
            <a:off x="263352" y="1400359"/>
            <a:ext cx="5561098" cy="512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:\A\กลุ่มงานจริยธรรม\ประเมินองค์กรคุณธรรม\วินัยจราจร\5059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687473"/>
            <a:ext cx="6011093" cy="450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79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51B670A-C029-4F6B-8316-1259A0A0E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>
                <a:solidFill>
                  <a:schemeClr val="accent1">
                    <a:lumMod val="50000"/>
                  </a:schemeClr>
                </a:solidFill>
              </a:rPr>
              <a:t>สวัสดิการชีวิตความเป็นอยู่เจ้าหน้าที่ส่วนกลาง กรมราชทัณฑ์</a:t>
            </a:r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79D9A9BD-7B5F-401D-AEAD-80DA95492E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9" t="1367" r="22688" b="2615"/>
          <a:stretch/>
        </p:blipFill>
        <p:spPr>
          <a:xfrm>
            <a:off x="3817034" y="1491175"/>
            <a:ext cx="4557932" cy="5166816"/>
          </a:xfrm>
        </p:spPr>
      </p:pic>
    </p:spTree>
    <p:extLst>
      <p:ext uri="{BB962C8B-B14F-4D97-AF65-F5344CB8AC3E}">
        <p14:creationId xmlns:p14="http://schemas.microsoft.com/office/powerpoint/2010/main" val="285437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8F08E16B-95D3-4CEF-B577-BF6D85BC86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073" y="155178"/>
            <a:ext cx="4909625" cy="6547644"/>
          </a:xfrm>
        </p:spPr>
      </p:pic>
    </p:spTree>
    <p:extLst>
      <p:ext uri="{BB962C8B-B14F-4D97-AF65-F5344CB8AC3E}">
        <p14:creationId xmlns:p14="http://schemas.microsoft.com/office/powerpoint/2010/main" val="296138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7DE22139-6171-44FF-9898-482FCF2FB0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263" y="389382"/>
            <a:ext cx="8107474" cy="6079236"/>
          </a:xfrm>
        </p:spPr>
      </p:pic>
    </p:spTree>
    <p:extLst>
      <p:ext uri="{BB962C8B-B14F-4D97-AF65-F5344CB8AC3E}">
        <p14:creationId xmlns:p14="http://schemas.microsoft.com/office/powerpoint/2010/main" val="51665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E523459E-CD81-49D1-8A7C-45AAC9555A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824" y="311071"/>
            <a:ext cx="8316351" cy="6235858"/>
          </a:xfrm>
        </p:spPr>
      </p:pic>
    </p:spTree>
    <p:extLst>
      <p:ext uri="{BB962C8B-B14F-4D97-AF65-F5344CB8AC3E}">
        <p14:creationId xmlns:p14="http://schemas.microsoft.com/office/powerpoint/2010/main" val="49749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7E76453-C264-4EC4-8FA2-7334714A1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h-TH" sz="8000" b="1" dirty="0">
                <a:solidFill>
                  <a:schemeClr val="accent1">
                    <a:lumMod val="50000"/>
                  </a:schemeClr>
                </a:solidFill>
              </a:rPr>
              <a:t>ความดีที่อยากทำ</a:t>
            </a:r>
          </a:p>
        </p:txBody>
      </p:sp>
    </p:spTree>
    <p:extLst>
      <p:ext uri="{BB962C8B-B14F-4D97-AF65-F5344CB8AC3E}">
        <p14:creationId xmlns:p14="http://schemas.microsoft.com/office/powerpoint/2010/main" val="116263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438B7BC-A838-43BB-9069-3D12EA007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>
                <a:solidFill>
                  <a:schemeClr val="accent1">
                    <a:lumMod val="50000"/>
                  </a:schemeClr>
                </a:solidFill>
              </a:rPr>
              <a:t>มีความจงรักภักดีต่อสถาบันพระมหากษัตริย์</a:t>
            </a:r>
            <a:br>
              <a:rPr lang="th-TH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th-TH" b="1" dirty="0">
                <a:solidFill>
                  <a:schemeClr val="accent1">
                    <a:lumMod val="50000"/>
                  </a:schemeClr>
                </a:solidFill>
              </a:rPr>
              <a:t>และดำเนินชีวิตตาม</a:t>
            </a:r>
            <a:r>
              <a:rPr lang="th-TH" b="1">
                <a:solidFill>
                  <a:schemeClr val="accent1">
                    <a:lumMod val="50000"/>
                  </a:schemeClr>
                </a:solidFill>
              </a:rPr>
              <a:t>แนวทางเศรษฐกิจ</a:t>
            </a:r>
            <a:r>
              <a:rPr lang="th-TH" b="1" dirty="0">
                <a:solidFill>
                  <a:schemeClr val="accent1">
                    <a:lumMod val="50000"/>
                  </a:schemeClr>
                </a:solidFill>
              </a:rPr>
              <a:t>พอเพียง</a:t>
            </a:r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94582ECC-E974-46A2-958A-5D7D7DD8A1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074" y="1703234"/>
            <a:ext cx="3532510" cy="4708951"/>
          </a:xfrm>
        </p:spPr>
      </p:pic>
      <p:sp>
        <p:nvSpPr>
          <p:cNvPr id="6" name="วงรี 5">
            <a:extLst>
              <a:ext uri="{FF2B5EF4-FFF2-40B4-BE49-F238E27FC236}">
                <a16:creationId xmlns:a16="http://schemas.microsoft.com/office/drawing/2014/main" id="{D795175C-AE45-4FAB-9D7E-89C4894C383D}"/>
              </a:ext>
            </a:extLst>
          </p:cNvPr>
          <p:cNvSpPr/>
          <p:nvPr/>
        </p:nvSpPr>
        <p:spPr>
          <a:xfrm>
            <a:off x="7155486" y="1703235"/>
            <a:ext cx="3883219" cy="1533378"/>
          </a:xfrm>
          <a:prstGeom prst="ellipse">
            <a:avLst/>
          </a:prstGeom>
          <a:ln>
            <a:solidFill>
              <a:srgbClr val="00206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000" dirty="0">
                <a:solidFill>
                  <a:schemeClr val="accent1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เจ้าหน้าที่ราชทัณฑ์</a:t>
            </a:r>
          </a:p>
          <a:p>
            <a:pPr algn="ctr"/>
            <a:r>
              <a:rPr lang="th-TH" sz="3000" dirty="0">
                <a:solidFill>
                  <a:schemeClr val="accent1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รู้ออม</a:t>
            </a:r>
          </a:p>
        </p:txBody>
      </p:sp>
      <p:pic>
        <p:nvPicPr>
          <p:cNvPr id="7" name="รูปภาพ 6" descr="D:\A\กลุ่มงานจริยธรรม\ประเมินองค์กรคุณธรรม\จนท.รู้ออม\1888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637" y="3645023"/>
            <a:ext cx="3855068" cy="28587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397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53"/>
          <a:stretch/>
        </p:blipFill>
        <p:spPr>
          <a:xfrm>
            <a:off x="99192" y="1053793"/>
            <a:ext cx="7652765" cy="4750414"/>
          </a:xfrm>
        </p:spPr>
      </p:pic>
      <p:sp>
        <p:nvSpPr>
          <p:cNvPr id="7" name="วงรี 6"/>
          <p:cNvSpPr/>
          <p:nvPr/>
        </p:nvSpPr>
        <p:spPr>
          <a:xfrm>
            <a:off x="7904317" y="2456892"/>
            <a:ext cx="4151784" cy="1944216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>
                <a:solidFill>
                  <a:srgbClr val="002060"/>
                </a:solidFill>
              </a:rPr>
              <a:t>เจ้าหน้าที่นำอาหารจากบ้านมาทานในมื้อกลางวัน</a:t>
            </a:r>
          </a:p>
        </p:txBody>
      </p:sp>
    </p:spTree>
    <p:extLst>
      <p:ext uri="{BB962C8B-B14F-4D97-AF65-F5344CB8AC3E}">
        <p14:creationId xmlns:p14="http://schemas.microsoft.com/office/powerpoint/2010/main" val="361550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DCB9B44-E363-489C-AB17-87CF9A656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>
                <a:solidFill>
                  <a:schemeClr val="accent1">
                    <a:lumMod val="50000"/>
                  </a:schemeClr>
                </a:solidFill>
              </a:rPr>
              <a:t>ปฏิบัติหน้าที่ด้วยความซื่อสัตย์สุจริต</a:t>
            </a:r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4015C540-C309-4009-B08E-3E4C49BA74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95" y="1761010"/>
            <a:ext cx="1931025" cy="4850806"/>
          </a:xfr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3FFDC8C7-4CE2-4DE1-B46D-114CE0D6FE0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025" r="8286" b="25679"/>
          <a:stretch/>
        </p:blipFill>
        <p:spPr>
          <a:xfrm>
            <a:off x="5443295" y="1666036"/>
            <a:ext cx="1305409" cy="5026669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DBDB791D-3A9B-4A36-957E-4F85D68E20C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5" b="5317"/>
          <a:stretch/>
        </p:blipFill>
        <p:spPr>
          <a:xfrm>
            <a:off x="8139881" y="1761010"/>
            <a:ext cx="2537498" cy="485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6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A\กลุ่มงานจริยธรรม\รายงานการสวมใส่เสื้อขาวทุกวันพุธ\S__326287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015" y="189743"/>
            <a:ext cx="8639967" cy="647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92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A4220E5-CE7C-41B9-B957-87B9DEBD7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>
                <a:solidFill>
                  <a:schemeClr val="accent1">
                    <a:lumMod val="50000"/>
                  </a:schemeClr>
                </a:solidFill>
              </a:rPr>
              <a:t>การจัดช่องทางรับข้อร้องเรียน/แจ้งเบาะแส/ความคิดเห็น</a:t>
            </a:r>
            <a:br>
              <a:rPr lang="th-TH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th-TH" b="1" dirty="0">
                <a:solidFill>
                  <a:schemeClr val="accent1">
                    <a:lumMod val="50000"/>
                  </a:schemeClr>
                </a:solidFill>
              </a:rPr>
              <a:t>และเผยแพร่ข้อมูลข่าวสาร</a:t>
            </a:r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6CD3A57B-E221-4BCC-98AC-3E0A1958CA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" b="3206"/>
          <a:stretch/>
        </p:blipFill>
        <p:spPr>
          <a:xfrm>
            <a:off x="911469" y="1935345"/>
            <a:ext cx="10369062" cy="3944952"/>
          </a:xfrm>
        </p:spPr>
      </p:pic>
    </p:spTree>
    <p:extLst>
      <p:ext uri="{BB962C8B-B14F-4D97-AF65-F5344CB8AC3E}">
        <p14:creationId xmlns:p14="http://schemas.microsoft.com/office/powerpoint/2010/main" val="182550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D2D4B8C9-2D68-418F-A7D5-9DEE0FBE29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6" r="-3360"/>
          <a:stretch/>
        </p:blipFill>
        <p:spPr>
          <a:xfrm>
            <a:off x="1691388" y="256738"/>
            <a:ext cx="3252483" cy="6344523"/>
          </a:xfr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956A9407-9868-4686-987D-1CC37D2227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1329373"/>
            <a:ext cx="5597741" cy="419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19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682B2C2-F230-4CFF-9A86-2FE4D953A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>
                <a:solidFill>
                  <a:schemeClr val="accent1">
                    <a:lumMod val="50000"/>
                  </a:schemeClr>
                </a:solidFill>
              </a:rPr>
              <a:t>จิตอาสาช่วยเหลือสังคม</a:t>
            </a:r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9F28BDBA-B53F-4176-8920-7A55AAE8A9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05" y="1683623"/>
            <a:ext cx="6413780" cy="4809252"/>
          </a:xfrm>
        </p:spPr>
      </p:pic>
      <p:sp>
        <p:nvSpPr>
          <p:cNvPr id="6" name="วงรี 5">
            <a:extLst>
              <a:ext uri="{FF2B5EF4-FFF2-40B4-BE49-F238E27FC236}">
                <a16:creationId xmlns:a16="http://schemas.microsoft.com/office/drawing/2014/main" id="{DC9C6515-5F82-4841-87EA-E32F0D42D465}"/>
              </a:ext>
            </a:extLst>
          </p:cNvPr>
          <p:cNvSpPr/>
          <p:nvPr/>
        </p:nvSpPr>
        <p:spPr>
          <a:xfrm>
            <a:off x="7590167" y="2395025"/>
            <a:ext cx="4009292" cy="2067950"/>
          </a:xfrm>
          <a:prstGeom prst="ellipse">
            <a:avLst/>
          </a:prstGeom>
          <a:ln>
            <a:solidFill>
              <a:srgbClr val="00206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000" dirty="0">
                <a:solidFill>
                  <a:schemeClr val="accent1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กิจกรรม </a:t>
            </a:r>
          </a:p>
          <a:p>
            <a:pPr algn="ctr"/>
            <a:r>
              <a:rPr lang="th-TH" sz="3000" dirty="0">
                <a:solidFill>
                  <a:schemeClr val="accent1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“หน้าบ้าน น่ามอง”</a:t>
            </a:r>
          </a:p>
        </p:txBody>
      </p:sp>
    </p:spTree>
    <p:extLst>
      <p:ext uri="{BB962C8B-B14F-4D97-AF65-F5344CB8AC3E}">
        <p14:creationId xmlns:p14="http://schemas.microsoft.com/office/powerpoint/2010/main" val="194923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AE75C7DF-691F-4366-BFF6-BA32B72BA6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1669396"/>
            <a:ext cx="5472607" cy="4103529"/>
          </a:xfrm>
        </p:spPr>
      </p:pic>
      <p:pic>
        <p:nvPicPr>
          <p:cNvPr id="6" name="ตัวแทนเนื้อหา 4">
            <a:extLst>
              <a:ext uri="{FF2B5EF4-FFF2-40B4-BE49-F238E27FC236}">
                <a16:creationId xmlns:a16="http://schemas.microsoft.com/office/drawing/2014/main" id="{692B73F0-A1FB-4290-ADCB-109AEEAA19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413" y="1669396"/>
            <a:ext cx="5471372" cy="410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55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5921504-DE98-4507-B01C-0153BCD4B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>
                <a:solidFill>
                  <a:schemeClr val="accent1">
                    <a:lumMod val="50000"/>
                  </a:schemeClr>
                </a:solidFill>
              </a:rPr>
              <a:t>ร่วมบริจาคโลหิตตามโอกาส</a:t>
            </a: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5027D48-ABE6-4636-8CC5-6D39CB96EC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166" y="1708679"/>
            <a:ext cx="3264240" cy="4353301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8CB71032-4D10-4A31-8AE1-1CCD14FA53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264" y="1683170"/>
            <a:ext cx="3264240" cy="4353301"/>
          </a:xfrm>
          <a:prstGeom prst="rect">
            <a:avLst/>
          </a:prstGeom>
        </p:spPr>
      </p:pic>
      <p:pic>
        <p:nvPicPr>
          <p:cNvPr id="1026" name="Picture 2" descr="D:\A\กลุ่มงานจริยธรรม\ประเมินองค์กรคุณธรรม\บริจาคโลหิต\S__1252229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80" y="1690688"/>
            <a:ext cx="4352400" cy="43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19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AE0828CD-860A-48B7-B46F-5D90DEFBF9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98" y="1253331"/>
            <a:ext cx="3262767" cy="4351338"/>
          </a:xfr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AF00A48E-25AD-4FD0-B33A-4968CD7CDE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880" y="1253331"/>
            <a:ext cx="3264240" cy="4351338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31D9A0E0-3BC6-4C93-8844-85DEC85982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435" y="1253331"/>
            <a:ext cx="3264241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0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4">
            <a:extLst>
              <a:ext uri="{FF2B5EF4-FFF2-40B4-BE49-F238E27FC236}">
                <a16:creationId xmlns:a16="http://schemas.microsoft.com/office/drawing/2014/main" id="{BA9BBFA2-3B94-489C-94DC-816B88FB5C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91" y="1253331"/>
            <a:ext cx="3264240" cy="4351338"/>
          </a:xfrm>
        </p:spPr>
      </p:pic>
      <p:pic>
        <p:nvPicPr>
          <p:cNvPr id="2050" name="Picture 2" descr="D:\A\กลุ่มงานจริยธรรม\ประเมินองค์กรคุณธรรม\บริจาคโลหิต\S__78356489_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218" y="1253331"/>
            <a:ext cx="3263564" cy="43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A\กลุ่มงานจริยธรรม\ประเมินองค์กรคุณธรรม\บริจาคโลหิต\40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232" y="1266016"/>
            <a:ext cx="3265036" cy="43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050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25603E1-D884-4C7E-9C8C-40004034E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>
                <a:solidFill>
                  <a:schemeClr val="accent1">
                    <a:lumMod val="50000"/>
                  </a:schemeClr>
                </a:solidFill>
              </a:rPr>
              <a:t>ร่วมฟังเทศน์และเสวนาธรรม</a:t>
            </a:r>
          </a:p>
        </p:txBody>
      </p:sp>
      <p:pic>
        <p:nvPicPr>
          <p:cNvPr id="8" name="ตัวแทนเนื้อหา 7">
            <a:extLst>
              <a:ext uri="{FF2B5EF4-FFF2-40B4-BE49-F238E27FC236}">
                <a16:creationId xmlns:a16="http://schemas.microsoft.com/office/drawing/2014/main" id="{4D11BAE1-13A6-4A40-9CBF-FB89570D8D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625861"/>
            <a:ext cx="5804508" cy="4352400"/>
          </a:xfrm>
        </p:spPr>
      </p:pic>
      <p:pic>
        <p:nvPicPr>
          <p:cNvPr id="5" name="Picture 2" descr="C:\Users\ZZZ\Desktop\ทำคลิป\355667967_218979874346690_5281878506944864330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6" y="1625861"/>
            <a:ext cx="5804508" cy="43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86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24BB6FB0-7C34-4022-AB0E-CD26C7CA7D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0"/>
            <a:ext cx="4513016" cy="3384000"/>
          </a:xfrm>
          <a:prstGeom prst="rect">
            <a:avLst/>
          </a:prstGeom>
        </p:spPr>
      </p:pic>
      <p:pic>
        <p:nvPicPr>
          <p:cNvPr id="3075" name="Picture 3" descr="C:\Users\ZZZ\Desktop\ทำคลิป\355849797_218980144346663_4066793913064922363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0"/>
            <a:ext cx="4510982" cy="33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ZZZ\Desktop\ทำคลิป\349120829_1401318477311928_7613166548786060142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70" y="3429000"/>
            <a:ext cx="4510982" cy="33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ZZZ\Desktop\ทำคลิป\338270801_913781423288956_8509048274813791466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998" y="3416530"/>
            <a:ext cx="4513017" cy="33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ZZZ\Desktop\ทำคลิป\343572852_946308840046774_9043307811986570777_n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99"/>
          <a:stretch/>
        </p:blipFill>
        <p:spPr bwMode="auto">
          <a:xfrm>
            <a:off x="3018112" y="95736"/>
            <a:ext cx="6155776" cy="664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90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6D128C7E-B6D0-4A56-98F2-45714DC31F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35" y="94162"/>
            <a:ext cx="4248472" cy="3187074"/>
          </a:xfr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D3BEF00F-7075-435F-AF69-741A5AA888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84" y="80478"/>
            <a:ext cx="4248473" cy="3187074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0EFEE3C0-DC60-496B-B75F-8725DE7455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741" y="3582823"/>
            <a:ext cx="4248956" cy="3186000"/>
          </a:xfrm>
          <a:prstGeom prst="rect">
            <a:avLst/>
          </a:prstGeom>
        </p:spPr>
      </p:pic>
      <p:pic>
        <p:nvPicPr>
          <p:cNvPr id="6" name="ตัวแทนเนื้อหา 3">
            <a:extLst>
              <a:ext uri="{FF2B5EF4-FFF2-40B4-BE49-F238E27FC236}">
                <a16:creationId xmlns:a16="http://schemas.microsoft.com/office/drawing/2014/main" id="{233027F8-60C9-411E-8A6D-BB5CFB7169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3579732"/>
            <a:ext cx="4248957" cy="3186000"/>
          </a:xfrm>
          <a:prstGeom prst="rect">
            <a:avLst/>
          </a:prstGeom>
        </p:spPr>
      </p:pic>
      <p:pic>
        <p:nvPicPr>
          <p:cNvPr id="6146" name="Picture 2" descr="C:\Users\ZZZ\Desktop\ทำคลิป\338524784_1628694387626648_611256201624041568_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899" y="57190"/>
            <a:ext cx="5040560" cy="672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22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6000"/>
    </mc:Choice>
    <mc:Fallback xmlns=""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B144BB5-C22F-4FB7-85C2-1029F7C8C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>
                <a:solidFill>
                  <a:schemeClr val="accent1">
                    <a:lumMod val="50000"/>
                  </a:schemeClr>
                </a:solidFill>
              </a:rPr>
              <a:t>ความกตัญญูต่อบุพการีหรือผู้มีพระคุณ</a:t>
            </a:r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65B39659-E9BA-4E9E-B8E9-C2FE65DCE4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451" y="1690688"/>
            <a:ext cx="6165097" cy="4623823"/>
          </a:xfrm>
        </p:spPr>
      </p:pic>
    </p:spTree>
    <p:extLst>
      <p:ext uri="{BB962C8B-B14F-4D97-AF65-F5344CB8AC3E}">
        <p14:creationId xmlns:p14="http://schemas.microsoft.com/office/powerpoint/2010/main" val="288939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D2B07783-B3A4-4540-BDAA-D9494C7FB1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47" y="1500159"/>
            <a:ext cx="4833668" cy="3624435"/>
          </a:xfr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F141E4CB-10F5-4B69-9375-1D8E10E7B4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587" y="1500159"/>
            <a:ext cx="4833669" cy="362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05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788BA23-B7D1-460A-9A1B-F210F96A8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>
                <a:solidFill>
                  <a:schemeClr val="accent1">
                    <a:lumMod val="50000"/>
                  </a:schemeClr>
                </a:solidFill>
              </a:rPr>
              <a:t>มีความรักสามัคคีภายในองค์กร</a:t>
            </a:r>
          </a:p>
        </p:txBody>
      </p:sp>
      <p:pic>
        <p:nvPicPr>
          <p:cNvPr id="5" name="702960604.756764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340768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34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5E1FDB92-268A-4D8B-A3D5-8C84ACEF61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72242"/>
            <a:ext cx="4320973" cy="3240000"/>
          </a:xfr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4A8D6CCF-56D9-4653-8E4B-E703555B0E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96286"/>
            <a:ext cx="4320974" cy="3240000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69EDE895-760D-4BE2-AD68-11D1E9B35C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35" y="3513978"/>
            <a:ext cx="4320974" cy="3240000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6B40F44C-9B2A-408C-B3A5-22834D603E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5" y="3513978"/>
            <a:ext cx="4320973" cy="3240000"/>
          </a:xfrm>
          <a:prstGeom prst="rect">
            <a:avLst/>
          </a:prstGeom>
        </p:spPr>
      </p:pic>
      <p:pic>
        <p:nvPicPr>
          <p:cNvPr id="4098" name="Picture 2" descr="D:\A\กลุ่มงานจริยธรรม\ประเมินองค์กรคุณธรรม\สงกรานต์\S__501361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505" y="72242"/>
            <a:ext cx="8910990" cy="6681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57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9000"/>
    </mc:Choice>
    <mc:Fallback xmlns="">
      <p:transition spd="slow" advClick="0" advTm="9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D63367E7-C94E-4610-B2D9-32024AD50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>
                <a:solidFill>
                  <a:schemeClr val="accent1">
                    <a:lumMod val="50000"/>
                  </a:schemeClr>
                </a:solidFill>
              </a:rPr>
              <a:t>การสร้างวัฒนธรรมองค์กร</a:t>
            </a:r>
          </a:p>
        </p:txBody>
      </p:sp>
      <p:sp>
        <p:nvSpPr>
          <p:cNvPr id="6" name="วงรี 5">
            <a:extLst>
              <a:ext uri="{FF2B5EF4-FFF2-40B4-BE49-F238E27FC236}">
                <a16:creationId xmlns:a16="http://schemas.microsoft.com/office/drawing/2014/main" id="{AF091A63-E792-44C6-AFE7-73411F7FF7C6}"/>
              </a:ext>
            </a:extLst>
          </p:cNvPr>
          <p:cNvSpPr/>
          <p:nvPr/>
        </p:nvSpPr>
        <p:spPr>
          <a:xfrm>
            <a:off x="6312024" y="1844824"/>
            <a:ext cx="5760640" cy="3240360"/>
          </a:xfrm>
          <a:prstGeom prst="ellipse">
            <a:avLst/>
          </a:prstGeom>
          <a:solidFill>
            <a:schemeClr val="bg1"/>
          </a:solidFill>
          <a:ln>
            <a:solidFill>
              <a:srgbClr val="00206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รับมอบรางวัลผลงานวิจัยดีเด่น</a:t>
            </a:r>
          </a:p>
          <a:p>
            <a:pPr algn="ctr"/>
            <a:r>
              <a:rPr lang="th-TH" sz="3200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และรับมอบเข็มเชิดชูเกียรติเครื่องหมายยุติธรรมธำรง </a:t>
            </a:r>
          </a:p>
          <a:p>
            <a:pPr algn="ctr"/>
            <a:r>
              <a:rPr lang="th-TH" sz="3200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จากผู้บริหารกระทรวงยุติธรรม </a:t>
            </a:r>
          </a:p>
          <a:p>
            <a:pPr algn="ctr"/>
            <a:r>
              <a:rPr lang="th-TH" sz="3200" dirty="0">
                <a:solidFill>
                  <a:srgbClr val="002060"/>
                </a:solidFill>
                <a:latin typeface="TH SarabunPSK" pitchFamily="34" charset="-34"/>
                <a:cs typeface="TH SarabunPSK" pitchFamily="34" charset="-34"/>
              </a:rPr>
              <a:t>ในงานสถาปนากระทรวงยุติธรรม ครบรอบ 132 ปี</a:t>
            </a:r>
            <a:endParaRPr lang="th-TH" sz="3000" dirty="0">
              <a:solidFill>
                <a:srgbClr val="00206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52" y="1556792"/>
            <a:ext cx="6032664" cy="4523479"/>
          </a:xfrm>
        </p:spPr>
      </p:pic>
    </p:spTree>
    <p:extLst>
      <p:ext uri="{BB962C8B-B14F-4D97-AF65-F5344CB8AC3E}">
        <p14:creationId xmlns:p14="http://schemas.microsoft.com/office/powerpoint/2010/main" val="180281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A\กลุ่มงานจริยธรรม\ประเมินองค์กรคุณธรรม\เชิดชู\1 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88"/>
          <a:stretch/>
        </p:blipFill>
        <p:spPr bwMode="auto">
          <a:xfrm rot="5400000">
            <a:off x="3171049" y="-891000"/>
            <a:ext cx="5849903" cy="86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02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A\กลุ่มงานจริยธรรม\ประเมินองค์กรคุณธรรม\เชิดชู\3 00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5"/>
          <a:stretch/>
        </p:blipFill>
        <p:spPr bwMode="auto">
          <a:xfrm rot="5400000">
            <a:off x="3073545" y="-1009893"/>
            <a:ext cx="6044914" cy="86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061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A\กลุ่มงานจริยธรรม\ประเมินองค์กรคุณธรรม\เชิดชู\S__117555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896" y="317682"/>
            <a:ext cx="8306207" cy="6222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37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DC20CAD-F83E-457E-8F2F-A9DD0A127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>
                <a:solidFill>
                  <a:schemeClr val="accent1">
                    <a:lumMod val="50000"/>
                  </a:schemeClr>
                </a:solidFill>
              </a:rPr>
              <a:t>การร่วมแสดงความยินดีและขอพรผู้ใหญ่หรือผู้บังคับบัญชา</a:t>
            </a:r>
            <a:br>
              <a:rPr lang="th-TH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th-TH" b="1" dirty="0">
                <a:solidFill>
                  <a:schemeClr val="accent1">
                    <a:lumMod val="50000"/>
                  </a:schemeClr>
                </a:solidFill>
              </a:rPr>
              <a:t>ตามเทศกาลหรือโอกาส</a:t>
            </a:r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88CACD51-E817-4E5B-A6A2-ADD2EDF246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16395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350029DD-D445-4542-8B95-E4458613A9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76" y="1588127"/>
            <a:ext cx="5054399" cy="3790800"/>
          </a:xfr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5C10A10B-309A-4872-9ECE-68E1ED23A4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051" y="1587561"/>
            <a:ext cx="5055155" cy="379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7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9EAB462E-5F78-4601-BE19-567EC7A972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51" y="1212587"/>
            <a:ext cx="3324619" cy="4432826"/>
          </a:xfr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3750B289-7D94-4129-8C90-1369A20638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690" y="1212588"/>
            <a:ext cx="3324619" cy="4432825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A985F3AB-4624-4992-ACBB-8AC23F37FF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229" y="1212587"/>
            <a:ext cx="3324620" cy="443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32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A\กลุ่มงานจริยธรรม\ประเมินองค์กรคุณธรรม\สงกรานต์\Bosston-02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09" y="260648"/>
            <a:ext cx="5940227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A\กลุ่มงานจริยธรรม\ประเมินองค์กรคุณธรรม\สงกรานต์\Bosston-02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708" y="260648"/>
            <a:ext cx="5940226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A\กลุ่มงานจริยธรรม\ประเมินองค์กรคุณธรรม\สงกรานต์\Bosston-02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635" y="2923282"/>
            <a:ext cx="5652145" cy="376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56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102" r="7141"/>
          <a:stretch/>
        </p:blipFill>
        <p:spPr>
          <a:xfrm>
            <a:off x="4369217" y="2060848"/>
            <a:ext cx="3499057" cy="45407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วงรี 6"/>
          <p:cNvSpPr/>
          <p:nvPr/>
        </p:nvSpPr>
        <p:spPr>
          <a:xfrm>
            <a:off x="805218" y="2828498"/>
            <a:ext cx="3220872" cy="1201003"/>
          </a:xfrm>
          <a:prstGeom prst="ellipse">
            <a:avLst/>
          </a:prstGeom>
          <a:ln>
            <a:solidFill>
              <a:srgbClr val="00B0F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rgbClr val="00B0F0"/>
                </a:solidFill>
                <a:latin typeface="TH SarabunPSK" pitchFamily="34" charset="-34"/>
                <a:cs typeface="TH SarabunPSK" pitchFamily="34" charset="-34"/>
              </a:rPr>
              <a:t>ขอบคุณครับ</a:t>
            </a:r>
          </a:p>
        </p:txBody>
      </p:sp>
      <p:sp>
        <p:nvSpPr>
          <p:cNvPr id="9" name="วงรี 8"/>
          <p:cNvSpPr/>
          <p:nvPr/>
        </p:nvSpPr>
        <p:spPr>
          <a:xfrm>
            <a:off x="8188657" y="2848969"/>
            <a:ext cx="3439236" cy="1180532"/>
          </a:xfrm>
          <a:prstGeom prst="ellipse">
            <a:avLst/>
          </a:prstGeom>
          <a:ln>
            <a:solidFill>
              <a:srgbClr val="00B0F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rgbClr val="00B0F0"/>
                </a:solidFill>
                <a:latin typeface="TH SarabunPSK" pitchFamily="34" charset="-34"/>
                <a:cs typeface="TH SarabunPSK" pitchFamily="34" charset="-34"/>
              </a:rPr>
              <a:t>ขอบคุณค่ะ</a:t>
            </a:r>
          </a:p>
        </p:txBody>
      </p:sp>
      <p:pic>
        <p:nvPicPr>
          <p:cNvPr id="1026" name="Picture 2" descr="C:\Users\ZZZ\Desktop\ภาพ\16455900188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2" y="103878"/>
            <a:ext cx="2304256" cy="206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06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3292</TotalTime>
  <Words>189</Words>
  <Application>Microsoft Office PowerPoint</Application>
  <PresentationFormat>แบบจอกว้าง</PresentationFormat>
  <Paragraphs>29</Paragraphs>
  <Slides>44</Slides>
  <Notes>0</Notes>
  <HiddenSlides>0</HiddenSlides>
  <MMClips>3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44</vt:i4>
      </vt:variant>
    </vt:vector>
  </HeadingPairs>
  <TitlesOfParts>
    <vt:vector size="49" baseType="lpstr">
      <vt:lpstr>Arial</vt:lpstr>
      <vt:lpstr>Calibri</vt:lpstr>
      <vt:lpstr>Calibri Light</vt:lpstr>
      <vt:lpstr>TH SarabunPSK</vt:lpstr>
      <vt:lpstr>ธีมของ Office</vt:lpstr>
      <vt:lpstr>งานนำเสนอ PowerPoint</vt:lpstr>
      <vt:lpstr>งานนำเสนอ PowerPoint</vt:lpstr>
      <vt:lpstr>การขับเคลื่อนองค์กรคุณธรรม  ประจำปีงบประมาณ พ.ศ. 2566</vt:lpstr>
      <vt:lpstr>ประกาศเจตนารมณ์ กองทัณฑปฏิบัติ  ประจำปีงบประมาณ พ.ศ. 2566</vt:lpstr>
      <vt:lpstr>ปัญหาที่อยากแก้</vt:lpstr>
      <vt:lpstr>การใช้ทรัพยากรอย่างคุ้มค่า</vt:lpstr>
      <vt:lpstr>งานนำเสนอ PowerPoint</vt:lpstr>
      <vt:lpstr>งานนำเสนอ PowerPoint</vt:lpstr>
      <vt:lpstr>วินัยการแต่งกายของข้าราชการ</vt:lpstr>
      <vt:lpstr>งานนำเสนอ PowerPoint</vt:lpstr>
      <vt:lpstr>งานนำเสนอ PowerPoint</vt:lpstr>
      <vt:lpstr>วินัยจราจรในกรมราชทัณฑ์</vt:lpstr>
      <vt:lpstr>สวัสดิการชีวิตความเป็นอยู่เจ้าหน้าที่ส่วนกลาง กรมราชทัณฑ์</vt:lpstr>
      <vt:lpstr>งานนำเสนอ PowerPoint</vt:lpstr>
      <vt:lpstr>งานนำเสนอ PowerPoint</vt:lpstr>
      <vt:lpstr>งานนำเสนอ PowerPoint</vt:lpstr>
      <vt:lpstr>ความดีที่อยากทำ</vt:lpstr>
      <vt:lpstr>มีความจงรักภักดีต่อสถาบันพระมหากษัตริย์ และดำเนินชีวิตตามแนวทางเศรษฐกิจพอเพียง</vt:lpstr>
      <vt:lpstr>งานนำเสนอ PowerPoint</vt:lpstr>
      <vt:lpstr>ปฏิบัติหน้าที่ด้วยความซื่อสัตย์สุจริต</vt:lpstr>
      <vt:lpstr>งานนำเสนอ PowerPoint</vt:lpstr>
      <vt:lpstr>การจัดช่องทางรับข้อร้องเรียน/แจ้งเบาะแส/ความคิดเห็น และเผยแพร่ข้อมูลข่าวสาร</vt:lpstr>
      <vt:lpstr>งานนำเสนอ PowerPoint</vt:lpstr>
      <vt:lpstr>จิตอาสาช่วยเหลือสังคม</vt:lpstr>
      <vt:lpstr>งานนำเสนอ PowerPoint</vt:lpstr>
      <vt:lpstr>ร่วมบริจาคโลหิตตามโอกาส</vt:lpstr>
      <vt:lpstr>งานนำเสนอ PowerPoint</vt:lpstr>
      <vt:lpstr>งานนำเสนอ PowerPoint</vt:lpstr>
      <vt:lpstr>ร่วมฟังเทศน์และเสวนาธรรม</vt:lpstr>
      <vt:lpstr>งานนำเสนอ PowerPoint</vt:lpstr>
      <vt:lpstr>งานนำเสนอ PowerPoint</vt:lpstr>
      <vt:lpstr>ความกตัญญูต่อบุพการีหรือผู้มีพระคุณ</vt:lpstr>
      <vt:lpstr>งานนำเสนอ PowerPoint</vt:lpstr>
      <vt:lpstr>มีความรักสามัคคีภายในองค์กร</vt:lpstr>
      <vt:lpstr>งานนำเสนอ PowerPoint</vt:lpstr>
      <vt:lpstr>การสร้างวัฒนธรรมองค์กร</vt:lpstr>
      <vt:lpstr>งานนำเสนอ PowerPoint</vt:lpstr>
      <vt:lpstr>งานนำเสนอ PowerPoint</vt:lpstr>
      <vt:lpstr>งานนำเสนอ PowerPoint</vt:lpstr>
      <vt:lpstr>การร่วมแสดงความยินดีและขอพรผู้ใหญ่หรือผู้บังคับบัญชา ตามเทศกาลหรือโอกาส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ศยากร ชูลำภู</dc:creator>
  <cp:lastModifiedBy>ASUS</cp:lastModifiedBy>
  <cp:revision>166</cp:revision>
  <dcterms:created xsi:type="dcterms:W3CDTF">2023-06-16T03:21:35Z</dcterms:created>
  <dcterms:modified xsi:type="dcterms:W3CDTF">2023-07-10T03:58:38Z</dcterms:modified>
  <cp:contentStatus/>
</cp:coreProperties>
</file>